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82" r:id="rId3"/>
    <p:sldId id="283" r:id="rId4"/>
    <p:sldId id="284" r:id="rId5"/>
    <p:sldId id="273" r:id="rId6"/>
    <p:sldId id="256" r:id="rId7"/>
    <p:sldId id="274" r:id="rId8"/>
    <p:sldId id="269" r:id="rId9"/>
    <p:sldId id="267" r:id="rId10"/>
    <p:sldId id="262" r:id="rId11"/>
    <p:sldId id="263" r:id="rId12"/>
    <p:sldId id="268" r:id="rId13"/>
    <p:sldId id="264" r:id="rId14"/>
    <p:sldId id="265" r:id="rId15"/>
    <p:sldId id="257" r:id="rId16"/>
    <p:sldId id="258" r:id="rId17"/>
    <p:sldId id="259" r:id="rId18"/>
    <p:sldId id="266" r:id="rId19"/>
    <p:sldId id="275" r:id="rId20"/>
    <p:sldId id="276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597" autoAdjust="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341D-AADA-4EE5-B788-E6654A3B2255}" type="datetimeFigureOut">
              <a:rPr lang="it-IT" smtClean="0"/>
              <a:pPr/>
              <a:t>07/09/2019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CCD34-8380-4849-BE5A-125A9273FB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244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CCD34-8380-4849-BE5A-125A9273FB2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436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CCD34-8380-4849-BE5A-125A9273FB2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2968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CCD34-8380-4849-BE5A-125A9273FB2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2406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CCD34-8380-4849-BE5A-125A9273FB2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943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CCD34-8380-4849-BE5A-125A9273FB2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187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910-281F-4865-87F5-42733F9CA1D2}" type="datetimeFigureOut">
              <a:rPr lang="it-IT" smtClean="0"/>
              <a:pPr/>
              <a:t>07/09/2019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5670-396D-4D57-8334-9D2BEEDA26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74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910-281F-4865-87F5-42733F9CA1D2}" type="datetimeFigureOut">
              <a:rPr lang="it-IT" smtClean="0"/>
              <a:pPr/>
              <a:t>07/09/2019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5670-396D-4D57-8334-9D2BEEDA26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4975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910-281F-4865-87F5-42733F9CA1D2}" type="datetimeFigureOut">
              <a:rPr lang="it-IT" smtClean="0"/>
              <a:pPr/>
              <a:t>07/09/2019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5670-396D-4D57-8334-9D2BEEDA26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622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910-281F-4865-87F5-42733F9CA1D2}" type="datetimeFigureOut">
              <a:rPr lang="it-IT" smtClean="0"/>
              <a:pPr/>
              <a:t>07/09/2019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5670-396D-4D57-8334-9D2BEEDA26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333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910-281F-4865-87F5-42733F9CA1D2}" type="datetimeFigureOut">
              <a:rPr lang="it-IT" smtClean="0"/>
              <a:pPr/>
              <a:t>07/09/2019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5670-396D-4D57-8334-9D2BEEDA26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8126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910-281F-4865-87F5-42733F9CA1D2}" type="datetimeFigureOut">
              <a:rPr lang="it-IT" smtClean="0"/>
              <a:pPr/>
              <a:t>07/09/2019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5670-396D-4D57-8334-9D2BEEDA26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328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910-281F-4865-87F5-42733F9CA1D2}" type="datetimeFigureOut">
              <a:rPr lang="it-IT" smtClean="0"/>
              <a:pPr/>
              <a:t>07/09/2019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5670-396D-4D57-8334-9D2BEEDA26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9866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910-281F-4865-87F5-42733F9CA1D2}" type="datetimeFigureOut">
              <a:rPr lang="it-IT" smtClean="0"/>
              <a:pPr/>
              <a:t>07/09/2019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5670-396D-4D57-8334-9D2BEEDA26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5224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910-281F-4865-87F5-42733F9CA1D2}" type="datetimeFigureOut">
              <a:rPr lang="it-IT" smtClean="0"/>
              <a:pPr/>
              <a:t>07/09/2019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5670-396D-4D57-8334-9D2BEEDA26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840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910-281F-4865-87F5-42733F9CA1D2}" type="datetimeFigureOut">
              <a:rPr lang="it-IT" smtClean="0"/>
              <a:pPr/>
              <a:t>07/09/2019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5670-396D-4D57-8334-9D2BEEDA26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524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910-281F-4865-87F5-42733F9CA1D2}" type="datetimeFigureOut">
              <a:rPr lang="it-IT" smtClean="0"/>
              <a:pPr/>
              <a:t>07/09/2019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5670-396D-4D57-8334-9D2BEEDA26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8292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96910-281F-4865-87F5-42733F9CA1D2}" type="datetimeFigureOut">
              <a:rPr lang="it-IT" smtClean="0"/>
              <a:pPr/>
              <a:t>07/09/2019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65670-396D-4D57-8334-9D2BEEDA26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357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t.linkedin.com/in/adele-magnelli-54b320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4414438" y="1868569"/>
            <a:ext cx="3363123" cy="312086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35" b="11265"/>
          <a:stretch/>
        </p:blipFill>
        <p:spPr>
          <a:xfrm>
            <a:off x="0" y="-45721"/>
            <a:ext cx="12192000" cy="69037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4230253" y="1697651"/>
            <a:ext cx="3731493" cy="34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2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16823" y="942488"/>
            <a:ext cx="61583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6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otham" panose="02000504050000020004" pitchFamily="2" charset="0"/>
              </a:rPr>
              <a:t>Tecnologie </a:t>
            </a:r>
            <a:r>
              <a:rPr lang="it-IT" sz="1600" i="1" dirty="0" smtClean="0">
                <a:latin typeface="Gotham" panose="02000504050000020004" pitchFamily="2" charset="0"/>
              </a:rPr>
              <a:t>invisibili</a:t>
            </a:r>
            <a:r>
              <a:rPr lang="it-IT" sz="1600" dirty="0" smtClean="0">
                <a:latin typeface="Gotham" panose="02000504050000020004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>
              <a:latin typeface="Gotham" panose="02000504050000020004" pitchFamily="2" charset="0"/>
            </a:endParaRPr>
          </a:p>
          <a:p>
            <a:pPr lvl="1"/>
            <a:r>
              <a:rPr lang="it-IT" sz="1600" dirty="0" smtClean="0">
                <a:latin typeface="Gotham Black" pitchFamily="50" charset="0"/>
              </a:rPr>
              <a:t>Proiezioni immersive</a:t>
            </a:r>
            <a:endParaRPr lang="it-IT" sz="1600" dirty="0">
              <a:latin typeface="Gotham Black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otham" panose="02000504050000020004" pitchFamily="2" charset="0"/>
              </a:rPr>
              <a:t>rispettare </a:t>
            </a:r>
            <a:r>
              <a:rPr lang="it-IT" sz="1600" dirty="0">
                <a:latin typeface="Gotham" panose="02000504050000020004" pitchFamily="2" charset="0"/>
              </a:rPr>
              <a:t>ed enfatizzare l’unicità dei </a:t>
            </a:r>
            <a:r>
              <a:rPr lang="it-IT" sz="1600" dirty="0" smtClean="0">
                <a:latin typeface="Gotham" panose="02000504050000020004" pitchFamily="2" charset="0"/>
              </a:rPr>
              <a:t>luoghi.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otham" panose="02000504050000020004" pitchFamily="2" charset="0"/>
              </a:rPr>
              <a:t>veicolare in chiave emozionale contenuti </a:t>
            </a:r>
            <a:r>
              <a:rPr lang="it-IT" sz="1600" dirty="0">
                <a:latin typeface="Gotham" panose="02000504050000020004" pitchFamily="2" charset="0"/>
              </a:rPr>
              <a:t>di </a:t>
            </a:r>
            <a:r>
              <a:rPr lang="it-IT" sz="1600" dirty="0" smtClean="0">
                <a:latin typeface="Gotham" panose="02000504050000020004" pitchFamily="2" charset="0"/>
              </a:rPr>
              <a:t>approfondimento.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600" dirty="0">
              <a:latin typeface="Gotham" panose="02000504050000020004" pitchFamily="2" charset="0"/>
            </a:endParaRPr>
          </a:p>
          <a:p>
            <a:pPr lvl="1"/>
            <a:r>
              <a:rPr lang="it-IT" sz="1600" dirty="0" smtClean="0">
                <a:latin typeface="Gotham Black" pitchFamily="50" charset="0"/>
              </a:rPr>
              <a:t>Suggestioni visive e Suggestioni sonore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Gotham" panose="02000504050000020004" pitchFamily="2" charset="0"/>
              </a:rPr>
              <a:t>p</a:t>
            </a:r>
            <a:r>
              <a:rPr lang="it-IT" sz="1600" dirty="0" smtClean="0">
                <a:latin typeface="Gotham" panose="02000504050000020004" pitchFamily="2" charset="0"/>
              </a:rPr>
              <a:t>iù profondo coinvolgimento cognitivo ed emotivo. </a:t>
            </a:r>
            <a:endParaRPr lang="it-IT" sz="1600" dirty="0">
              <a:latin typeface="Gotham" panose="02000504050000020004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16540" y="573156"/>
            <a:ext cx="526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Gotham Black" pitchFamily="50" charset="0"/>
              </a:rPr>
              <a:t>Percorso multimediale del Vicinato a </a:t>
            </a:r>
            <a:r>
              <a:rPr lang="it-IT" dirty="0" smtClean="0">
                <a:latin typeface="Gotham Black" pitchFamily="50" charset="0"/>
              </a:rPr>
              <a:t>Pozzo</a:t>
            </a:r>
            <a:endParaRPr lang="it-IT" dirty="0">
              <a:latin typeface="Gotham Black" pitchFamily="50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3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9626" y="336746"/>
            <a:ext cx="3771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Gotham Black" pitchFamily="50" charset="0"/>
              </a:rPr>
              <a:t>La corte del Vicinato a Pozzo   </a:t>
            </a:r>
            <a:endParaRPr lang="it-IT" dirty="0">
              <a:latin typeface="Gotham Black" pitchFamily="50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96001" y="550612"/>
            <a:ext cx="48768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Gotham" panose="02000504050000020004" pitchFamily="2" charset="0"/>
              </a:rPr>
              <a:t>P</a:t>
            </a:r>
            <a:r>
              <a:rPr lang="it-IT" sz="1400" dirty="0" smtClean="0">
                <a:latin typeface="Gotham" panose="02000504050000020004" pitchFamily="2" charset="0"/>
              </a:rPr>
              <a:t>arole </a:t>
            </a:r>
            <a:r>
              <a:rPr lang="it-IT" sz="1400" dirty="0">
                <a:latin typeface="Gotham" panose="02000504050000020004" pitchFamily="2" charset="0"/>
              </a:rPr>
              <a:t>legate alle vicende </a:t>
            </a:r>
            <a:r>
              <a:rPr lang="it-IT" sz="1400" dirty="0" smtClean="0">
                <a:latin typeface="Gotham" panose="02000504050000020004" pitchFamily="2" charset="0"/>
              </a:rPr>
              <a:t>narrate </a:t>
            </a:r>
            <a:r>
              <a:rPr lang="it-IT" sz="1400" dirty="0">
                <a:latin typeface="Gotham" panose="02000504050000020004" pitchFamily="2" charset="0"/>
              </a:rPr>
              <a:t>stese al sole come un tempo </a:t>
            </a:r>
            <a:r>
              <a:rPr lang="it-IT" sz="1400" dirty="0" smtClean="0">
                <a:latin typeface="Gotham" panose="02000504050000020004" pitchFamily="2" charset="0"/>
              </a:rPr>
              <a:t>il bucato.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Gotham" panose="02000504050000020004" pitchFamily="2" charset="0"/>
              </a:rPr>
              <a:t>Suggestioni sonore ambientali </a:t>
            </a:r>
            <a:r>
              <a:rPr lang="it-IT" sz="1400" dirty="0">
                <a:latin typeface="Gotham" panose="02000504050000020004" pitchFamily="2" charset="0"/>
              </a:rPr>
              <a:t>restituiscono vita al Vicinato, fulcro dell’esperienza di </a:t>
            </a:r>
            <a:r>
              <a:rPr lang="it-IT" sz="1400" dirty="0" smtClean="0">
                <a:latin typeface="Gotham" panose="02000504050000020004" pitchFamily="2" charset="0"/>
              </a:rPr>
              <a:t>visita</a:t>
            </a:r>
            <a:endParaRPr lang="it-IT" sz="14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Gotham" panose="02000504050000020004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922" y="872836"/>
            <a:ext cx="4104409" cy="547254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4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51753" y="346428"/>
            <a:ext cx="3002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Gotham Black" pitchFamily="50" charset="0"/>
              </a:rPr>
              <a:t>Civico 60 – Entry Point  </a:t>
            </a:r>
            <a:endParaRPr lang="it-IT" dirty="0">
              <a:latin typeface="Gotham Black" pitchFamily="50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679718" y="797654"/>
            <a:ext cx="577327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Gotham Black" pitchFamily="50" charset="0"/>
              </a:rPr>
              <a:t>Slider interattivo </a:t>
            </a:r>
          </a:p>
          <a:p>
            <a:pPr lvl="1"/>
            <a:r>
              <a:rPr lang="it-IT" sz="1400" dirty="0" smtClean="0">
                <a:latin typeface="Gotham" panose="02000504050000020004" pitchFamily="2" charset="0"/>
              </a:rPr>
              <a:t>Anticipazioni circa i </a:t>
            </a:r>
            <a:r>
              <a:rPr lang="it-IT" sz="1400" dirty="0">
                <a:latin typeface="Gotham" panose="02000504050000020004" pitchFamily="2" charset="0"/>
              </a:rPr>
              <a:t>contenuti del </a:t>
            </a:r>
            <a:r>
              <a:rPr lang="it-IT" sz="1400" dirty="0" smtClean="0">
                <a:latin typeface="Gotham" panose="02000504050000020004" pitchFamily="2" charset="0"/>
              </a:rPr>
              <a:t>più ampio progetto Parco </a:t>
            </a:r>
            <a:r>
              <a:rPr lang="it-IT" sz="1400" dirty="0">
                <a:latin typeface="Gotham" panose="02000504050000020004" pitchFamily="2" charset="0"/>
              </a:rPr>
              <a:t>della Storia </a:t>
            </a:r>
            <a:r>
              <a:rPr lang="it-IT" sz="1400" dirty="0" smtClean="0">
                <a:latin typeface="Gotham" panose="02000504050000020004" pitchFamily="2" charset="0"/>
              </a:rPr>
              <a:t>dell’Uomo, in cui si inserisce il Parco della Civiltà Contadina </a:t>
            </a:r>
          </a:p>
          <a:p>
            <a:pPr lvl="1"/>
            <a:endParaRPr lang="it-IT" sz="1400" dirty="0" smtClean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Gotham Black" pitchFamily="50" charset="0"/>
              </a:rPr>
              <a:t>Serious</a:t>
            </a:r>
            <a:r>
              <a:rPr lang="it-IT" sz="1400" dirty="0" smtClean="0">
                <a:latin typeface="Gotham Black" pitchFamily="50" charset="0"/>
              </a:rPr>
              <a:t> game</a:t>
            </a:r>
          </a:p>
          <a:p>
            <a:r>
              <a:rPr lang="it-IT" sz="1400" dirty="0">
                <a:latin typeface="Gotham" panose="02000504050000020004" pitchFamily="2" charset="0"/>
              </a:rPr>
              <a:t> </a:t>
            </a:r>
            <a:r>
              <a:rPr lang="it-IT" sz="1400" dirty="0" smtClean="0">
                <a:latin typeface="Gotham" panose="02000504050000020004" pitchFamily="2" charset="0"/>
              </a:rPr>
              <a:t>        Fruibile su tavolo touch dotato di lettore </a:t>
            </a:r>
            <a:r>
              <a:rPr lang="it-IT" sz="1400" dirty="0" err="1" smtClean="0">
                <a:latin typeface="Gotham" panose="02000504050000020004" pitchFamily="2" charset="0"/>
              </a:rPr>
              <a:t>tag</a:t>
            </a:r>
            <a:r>
              <a:rPr lang="it-IT" sz="1400" dirty="0" smtClean="0">
                <a:latin typeface="Gotham" panose="02000504050000020004" pitchFamily="2" charset="0"/>
              </a:rPr>
              <a:t> NFC </a:t>
            </a:r>
          </a:p>
          <a:p>
            <a:pPr lvl="1"/>
            <a:r>
              <a:rPr lang="it-IT" sz="1400" dirty="0" err="1" smtClean="0">
                <a:latin typeface="Gotham" panose="02000504050000020004" pitchFamily="2" charset="0"/>
              </a:rPr>
              <a:t>Edutainment</a:t>
            </a:r>
            <a:r>
              <a:rPr lang="it-IT" sz="1400" dirty="0" smtClean="0">
                <a:latin typeface="Gotham" panose="02000504050000020004" pitchFamily="2" charset="0"/>
              </a:rPr>
              <a:t> circa il pane, elemento base dell’alimentazione della civiltà contadina</a:t>
            </a:r>
            <a:r>
              <a:rPr lang="it-IT" sz="1400" i="1" dirty="0" smtClean="0">
                <a:latin typeface="Gotham" panose="02000504050000020004" pitchFamily="2" charset="0"/>
              </a:rPr>
              <a:t>, </a:t>
            </a:r>
            <a:r>
              <a:rPr lang="it-IT" sz="1400" dirty="0" smtClean="0">
                <a:latin typeface="Gotham" panose="02000504050000020004" pitchFamily="2" charset="0"/>
              </a:rPr>
              <a:t>e della funzione sociale dei timbri del pane conservati al Museo Archeologico Nazionale “Domenico </a:t>
            </a:r>
            <a:r>
              <a:rPr lang="it-IT" sz="1400" dirty="0" err="1" smtClean="0">
                <a:latin typeface="Gotham" panose="02000504050000020004" pitchFamily="2" charset="0"/>
              </a:rPr>
              <a:t>Ridola</a:t>
            </a:r>
            <a:r>
              <a:rPr lang="it-IT" sz="1400" dirty="0" smtClean="0">
                <a:latin typeface="Gotham" panose="02000504050000020004" pitchFamily="2" charset="0"/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Gotham" panose="02000504050000020004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431100" y="5451589"/>
            <a:ext cx="2626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Gotham" panose="02000504050000020004" pitchFamily="2" charset="0"/>
              </a:rPr>
              <a:t>Soluzione tecnologica </a:t>
            </a:r>
          </a:p>
          <a:p>
            <a:pPr algn="r"/>
            <a:r>
              <a:rPr lang="it-IT" sz="1200" dirty="0" err="1" smtClean="0">
                <a:latin typeface="Gotham" panose="02000504050000020004" pitchFamily="2" charset="0"/>
              </a:rPr>
              <a:t>Slider</a:t>
            </a:r>
            <a:r>
              <a:rPr lang="it-IT" sz="1200" dirty="0" smtClean="0">
                <a:latin typeface="Gotham" panose="02000504050000020004" pitchFamily="2" charset="0"/>
              </a:rPr>
              <a:t> interattivo</a:t>
            </a:r>
            <a:endParaRPr lang="it-IT" sz="1200" dirty="0">
              <a:latin typeface="Gotham" panose="02000504050000020004" pitchFamily="2" charset="0"/>
            </a:endParaRPr>
          </a:p>
          <a:p>
            <a:pPr algn="r"/>
            <a:r>
              <a:rPr lang="it-IT" sz="1200" dirty="0" smtClean="0">
                <a:latin typeface="Gotham" panose="02000504050000020004" pitchFamily="2" charset="0"/>
              </a:rPr>
              <a:t>Tavolo </a:t>
            </a:r>
            <a:r>
              <a:rPr lang="it-IT" sz="1200" dirty="0" err="1" smtClean="0">
                <a:latin typeface="Gotham" panose="02000504050000020004" pitchFamily="2" charset="0"/>
              </a:rPr>
              <a:t>Touch</a:t>
            </a:r>
            <a:r>
              <a:rPr lang="it-IT" sz="1200" dirty="0" smtClean="0">
                <a:latin typeface="Gotham" panose="02000504050000020004" pitchFamily="2" charset="0"/>
              </a:rPr>
              <a:t>    </a:t>
            </a:r>
            <a:endParaRPr lang="it-IT" sz="1200" dirty="0">
              <a:latin typeface="Gotham" panose="02000504050000020004" pitchFamily="2" charset="0"/>
            </a:endParaRPr>
          </a:p>
          <a:p>
            <a:pPr algn="r"/>
            <a:r>
              <a:rPr lang="it-IT" sz="1200" dirty="0" smtClean="0">
                <a:latin typeface="Gotham" panose="02000504050000020004" pitchFamily="2" charset="0"/>
              </a:rPr>
              <a:t>Tag NFC          </a:t>
            </a:r>
            <a:endParaRPr lang="it-IT" sz="1200" dirty="0">
              <a:latin typeface="Gotham" panose="02000504050000020004" pitchFamily="2" charset="0"/>
            </a:endParaRPr>
          </a:p>
          <a:p>
            <a:endParaRPr lang="it-IT" sz="1200" dirty="0">
              <a:latin typeface="Gotham" panose="02000504050000020004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6" r="15647"/>
          <a:stretch/>
        </p:blipFill>
        <p:spPr>
          <a:xfrm>
            <a:off x="455738" y="836937"/>
            <a:ext cx="4752109" cy="531263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0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83693" y="346428"/>
            <a:ext cx="320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Gotham Black" pitchFamily="50" charset="0"/>
              </a:rPr>
              <a:t>Civico 66 – La Vicinanza   </a:t>
            </a:r>
            <a:endParaRPr lang="it-IT" dirty="0">
              <a:latin typeface="Gotham Black" pitchFamily="50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808747" y="797654"/>
            <a:ext cx="55427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Gotham" panose="02000504050000020004" pitchFamily="2" charset="0"/>
              </a:rPr>
              <a:t>Sistema </a:t>
            </a:r>
            <a:r>
              <a:rPr lang="it-IT" sz="1400" dirty="0" smtClean="0">
                <a:latin typeface="Gotham" panose="02000504050000020004" pitchFamily="2" charset="0"/>
              </a:rPr>
              <a:t>insediativo, </a:t>
            </a:r>
            <a:r>
              <a:rPr lang="it-IT" sz="1400" dirty="0">
                <a:latin typeface="Gotham" panose="02000504050000020004" pitchFamily="2" charset="0"/>
              </a:rPr>
              <a:t>gruppo di case disposte intorno ad una piazzetta o cortile dove, in una comunanza quasi totale, si svolgeva la vita </a:t>
            </a:r>
            <a:r>
              <a:rPr lang="it-IT" sz="1400" dirty="0" smtClean="0">
                <a:latin typeface="Gotham" panose="02000504050000020004" pitchFamily="2" charset="0"/>
              </a:rPr>
              <a:t>sociale.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Gotham" panose="02000504050000020004" pitchFamily="2" charset="0"/>
              </a:rPr>
              <a:t>Modello esemplare di </a:t>
            </a:r>
            <a:r>
              <a:rPr lang="it-IT" sz="1400" dirty="0">
                <a:latin typeface="Gotham" panose="02000504050000020004" pitchFamily="2" charset="0"/>
              </a:rPr>
              <a:t>organizzazione comunitaria e di composizione architettonica </a:t>
            </a:r>
            <a:r>
              <a:rPr lang="it-IT" sz="1400" dirty="0" smtClean="0">
                <a:latin typeface="Gotham" panose="02000504050000020004" pitchFamily="2" charset="0"/>
              </a:rPr>
              <a:t>per le moderne </a:t>
            </a:r>
            <a:r>
              <a:rPr lang="it-IT" sz="1400" dirty="0">
                <a:latin typeface="Gotham" panose="02000504050000020004" pitchFamily="2" charset="0"/>
              </a:rPr>
              <a:t>scienze sociali e </a:t>
            </a:r>
            <a:r>
              <a:rPr lang="it-IT" sz="1400" dirty="0" smtClean="0">
                <a:latin typeface="Gotham" panose="02000504050000020004" pitchFamily="2" charset="0"/>
              </a:rPr>
              <a:t>urbane.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Gotham" panose="02000504050000020004" pitchFamily="2" charset="0"/>
              </a:rPr>
              <a:t>Fucina del pensiero moderno basato sul rapporto simbiotico tra gli uomini e </a:t>
            </a:r>
            <a:r>
              <a:rPr lang="it-IT" sz="1400" dirty="0" smtClean="0">
                <a:latin typeface="Gotham" panose="02000504050000020004" pitchFamily="2" charset="0"/>
              </a:rPr>
              <a:t>l’ambiente. </a:t>
            </a:r>
            <a:endParaRPr lang="it-IT" sz="1400" dirty="0">
              <a:latin typeface="Gotham" panose="02000504050000020004" pitchFamily="2" charset="0"/>
            </a:endParaRPr>
          </a:p>
          <a:p>
            <a:endParaRPr lang="it-IT" sz="14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Gotham" panose="02000504050000020004" pitchFamily="2" charset="0"/>
              </a:rPr>
              <a:t>E</a:t>
            </a:r>
            <a:r>
              <a:rPr lang="it-IT" sz="1400" dirty="0" smtClean="0">
                <a:latin typeface="Gotham" panose="02000504050000020004" pitchFamily="2" charset="0"/>
              </a:rPr>
              <a:t>ntità astratta incarnata nella </a:t>
            </a:r>
            <a:r>
              <a:rPr lang="it-IT" sz="1400" dirty="0">
                <a:latin typeface="Gotham" panose="02000504050000020004" pitchFamily="2" charset="0"/>
              </a:rPr>
              <a:t>voce di una donna che </a:t>
            </a:r>
            <a:r>
              <a:rPr lang="it-IT" sz="1400" dirty="0" smtClean="0">
                <a:latin typeface="Gotham" panose="02000504050000020004" pitchFamily="2" charset="0"/>
              </a:rPr>
              <a:t>racconta le caratteristiche del suo stile di vita e l’attenzione ricevuta all’inizio degli anni ’50. </a:t>
            </a:r>
          </a:p>
          <a:p>
            <a:endParaRPr lang="it-IT" sz="1600" dirty="0" smtClean="0">
              <a:latin typeface="Gotham" panose="02000504050000020004" pitchFamily="2" charset="0"/>
            </a:endParaRPr>
          </a:p>
          <a:p>
            <a:r>
              <a:rPr lang="it-IT" sz="1400" u="sng" dirty="0" smtClean="0">
                <a:latin typeface="Gotham" panose="02000504050000020004" pitchFamily="2" charset="0"/>
              </a:rPr>
              <a:t>Materiale cinematografico e audiovisivo  </a:t>
            </a:r>
          </a:p>
          <a:p>
            <a:endParaRPr lang="it-IT" sz="1400" dirty="0">
              <a:latin typeface="Gotham" panose="02000504050000020004" pitchFamily="2" charset="0"/>
            </a:endParaRPr>
          </a:p>
          <a:p>
            <a:r>
              <a:rPr lang="it-IT" sz="1400" i="1" dirty="0" smtClean="0">
                <a:latin typeface="Gotham" panose="02000504050000020004" pitchFamily="2" charset="0"/>
              </a:rPr>
              <a:t>L'Italia </a:t>
            </a:r>
            <a:r>
              <a:rPr lang="it-IT" sz="1400" i="1" dirty="0">
                <a:latin typeface="Gotham" panose="02000504050000020004" pitchFamily="2" charset="0"/>
              </a:rPr>
              <a:t>non è un Paese </a:t>
            </a:r>
            <a:r>
              <a:rPr lang="it-IT" sz="1400" i="1" dirty="0" smtClean="0">
                <a:latin typeface="Gotham" panose="02000504050000020004" pitchFamily="2" charset="0"/>
              </a:rPr>
              <a:t>povero, </a:t>
            </a:r>
            <a:r>
              <a:rPr lang="it-IT" sz="1400" dirty="0">
                <a:latin typeface="Gotham" panose="02000504050000020004" pitchFamily="2" charset="0"/>
              </a:rPr>
              <a:t>Joris Ivens, </a:t>
            </a:r>
            <a:r>
              <a:rPr lang="it-IT" sz="1400" dirty="0" smtClean="0">
                <a:latin typeface="Gotham" panose="02000504050000020004" pitchFamily="2" charset="0"/>
              </a:rPr>
              <a:t>1960</a:t>
            </a:r>
          </a:p>
          <a:p>
            <a:endParaRPr lang="it-IT" sz="1400" i="1" dirty="0">
              <a:latin typeface="Gotham" panose="02000504050000020004" pitchFamily="2" charset="0"/>
            </a:endParaRPr>
          </a:p>
          <a:p>
            <a:r>
              <a:rPr lang="it-IT" sz="1400" i="1" dirty="0" smtClean="0">
                <a:latin typeface="Gotham" panose="02000504050000020004" pitchFamily="2" charset="0"/>
              </a:rPr>
              <a:t>Ritratti </a:t>
            </a:r>
            <a:r>
              <a:rPr lang="it-IT" sz="1400" i="1" dirty="0">
                <a:latin typeface="Gotham" panose="02000504050000020004" pitchFamily="2" charset="0"/>
              </a:rPr>
              <a:t>di città: </a:t>
            </a:r>
            <a:r>
              <a:rPr lang="it-IT" sz="1400" i="1" dirty="0" smtClean="0">
                <a:latin typeface="Gotham" panose="02000504050000020004" pitchFamily="2" charset="0"/>
              </a:rPr>
              <a:t>Matera, </a:t>
            </a:r>
            <a:r>
              <a:rPr lang="it-IT" sz="1400" dirty="0">
                <a:latin typeface="Gotham" panose="02000504050000020004" pitchFamily="2" charset="0"/>
              </a:rPr>
              <a:t>programma di Enrico </a:t>
            </a:r>
            <a:r>
              <a:rPr lang="it-IT" sz="1400" dirty="0" err="1">
                <a:latin typeface="Gotham" panose="02000504050000020004" pitchFamily="2" charset="0"/>
              </a:rPr>
              <a:t>Gras</a:t>
            </a:r>
            <a:r>
              <a:rPr lang="it-IT" sz="1400" dirty="0">
                <a:latin typeface="Gotham" panose="02000504050000020004" pitchFamily="2" charset="0"/>
              </a:rPr>
              <a:t> e Mario </a:t>
            </a:r>
            <a:r>
              <a:rPr lang="it-IT" sz="1400" dirty="0" err="1">
                <a:latin typeface="Gotham" panose="02000504050000020004" pitchFamily="2" charset="0"/>
              </a:rPr>
              <a:t>Craveri</a:t>
            </a:r>
            <a:r>
              <a:rPr lang="it-IT" sz="1400" dirty="0">
                <a:latin typeface="Gotham" panose="02000504050000020004" pitchFamily="2" charset="0"/>
              </a:rPr>
              <a:t>, </a:t>
            </a:r>
            <a:r>
              <a:rPr lang="it-IT" sz="1400" dirty="0" smtClean="0">
                <a:latin typeface="Gotham" panose="02000504050000020004" pitchFamily="2" charset="0"/>
              </a:rPr>
              <a:t>1968</a:t>
            </a:r>
          </a:p>
          <a:p>
            <a:endParaRPr lang="it-IT" sz="1400" i="1" dirty="0" smtClean="0">
              <a:latin typeface="Gotham" panose="02000504050000020004" pitchFamily="2" charset="0"/>
            </a:endParaRPr>
          </a:p>
          <a:p>
            <a:r>
              <a:rPr lang="it-IT" sz="1400" i="1" dirty="0" smtClean="0">
                <a:latin typeface="Gotham" panose="02000504050000020004" pitchFamily="2" charset="0"/>
              </a:rPr>
              <a:t>Nel </a:t>
            </a:r>
            <a:r>
              <a:rPr lang="it-IT" sz="1400" i="1" dirty="0">
                <a:latin typeface="Gotham" panose="02000504050000020004" pitchFamily="2" charset="0"/>
              </a:rPr>
              <a:t>Mezzogiorno qualcosa è </a:t>
            </a:r>
            <a:r>
              <a:rPr lang="it-IT" sz="1400" i="1" dirty="0" smtClean="0">
                <a:latin typeface="Gotham" panose="02000504050000020004" pitchFamily="2" charset="0"/>
              </a:rPr>
              <a:t>cambiato, </a:t>
            </a:r>
            <a:r>
              <a:rPr lang="it-IT" sz="1400" dirty="0">
                <a:latin typeface="Gotham" panose="02000504050000020004" pitchFamily="2" charset="0"/>
              </a:rPr>
              <a:t>Carlo Lizzani, 1949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724830" y="6062192"/>
            <a:ext cx="262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Gotham" panose="02000504050000020004" pitchFamily="2" charset="0"/>
              </a:rPr>
              <a:t>Soluzione tecnologica </a:t>
            </a:r>
            <a:endParaRPr lang="it-IT" sz="1200" dirty="0" smtClean="0">
              <a:latin typeface="Gotham" panose="02000504050000020004" pitchFamily="2" charset="0"/>
            </a:endParaRPr>
          </a:p>
          <a:p>
            <a:pPr algn="r"/>
            <a:r>
              <a:rPr lang="it-IT" sz="1200" dirty="0" err="1" smtClean="0">
                <a:latin typeface="Gotham" panose="02000504050000020004" pitchFamily="2" charset="0"/>
              </a:rPr>
              <a:t>Masked</a:t>
            </a:r>
            <a:r>
              <a:rPr lang="it-IT" sz="1200" dirty="0" smtClean="0">
                <a:latin typeface="Gotham" panose="02000504050000020004" pitchFamily="2" charset="0"/>
              </a:rPr>
              <a:t> </a:t>
            </a:r>
            <a:r>
              <a:rPr lang="it-IT" sz="1200" dirty="0" err="1">
                <a:latin typeface="Gotham" panose="02000504050000020004" pitchFamily="2" charset="0"/>
              </a:rPr>
              <a:t>Projection</a:t>
            </a:r>
            <a:r>
              <a:rPr lang="it-IT" sz="1200" dirty="0">
                <a:latin typeface="Gotham" panose="02000504050000020004" pitchFamily="2" charset="0"/>
              </a:rPr>
              <a:t> frontale</a:t>
            </a:r>
          </a:p>
          <a:p>
            <a:endParaRPr lang="it-IT" sz="1200" dirty="0">
              <a:latin typeface="Gotham" panose="02000504050000020004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55" r="3508"/>
          <a:stretch/>
        </p:blipFill>
        <p:spPr>
          <a:xfrm>
            <a:off x="476413" y="858982"/>
            <a:ext cx="4963081" cy="52905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2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2937" y="346428"/>
            <a:ext cx="2844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Gotham Black" pitchFamily="50" charset="0"/>
              </a:rPr>
              <a:t>Civico 61 – Carlo Levi   </a:t>
            </a:r>
            <a:endParaRPr lang="it-IT" dirty="0">
              <a:latin typeface="Gotham Black" pitchFamily="50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016102" y="864964"/>
            <a:ext cx="464019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Gotham" panose="02000504050000020004" pitchFamily="2" charset="0"/>
              </a:rPr>
              <a:t>Scrittore e poeta torinese</a:t>
            </a:r>
          </a:p>
          <a:p>
            <a:endParaRPr lang="it-IT" sz="1400" dirty="0" smtClean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Gotham" panose="02000504050000020004" pitchFamily="2" charset="0"/>
              </a:rPr>
              <a:t>Brani tratti da </a:t>
            </a:r>
            <a:r>
              <a:rPr lang="it-IT" sz="1400" i="1" dirty="0" smtClean="0">
                <a:latin typeface="Gotham" panose="02000504050000020004" pitchFamily="2" charset="0"/>
              </a:rPr>
              <a:t>Tre ore di Matera.</a:t>
            </a:r>
          </a:p>
          <a:p>
            <a:endParaRPr lang="it-IT" sz="14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Gotham" panose="02000504050000020004" pitchFamily="2" charset="0"/>
              </a:rPr>
              <a:t>R</a:t>
            </a:r>
            <a:r>
              <a:rPr lang="it-IT" sz="1400" dirty="0" smtClean="0">
                <a:latin typeface="Gotham" panose="02000504050000020004" pitchFamily="2" charset="0"/>
              </a:rPr>
              <a:t>accontare all’Italia e al </a:t>
            </a:r>
            <a:r>
              <a:rPr lang="it-IT" sz="1400" dirty="0">
                <a:latin typeface="Gotham" panose="02000504050000020004" pitchFamily="2" charset="0"/>
              </a:rPr>
              <a:t>mondo </a:t>
            </a:r>
            <a:r>
              <a:rPr lang="it-IT" sz="1400" dirty="0" smtClean="0">
                <a:latin typeface="Gotham" panose="02000504050000020004" pitchFamily="2" charset="0"/>
              </a:rPr>
              <a:t>le condizioni </a:t>
            </a:r>
            <a:r>
              <a:rPr lang="it-IT" sz="1400" dirty="0">
                <a:latin typeface="Gotham" panose="02000504050000020004" pitchFamily="2" charset="0"/>
              </a:rPr>
              <a:t>di vita degli abitanti </a:t>
            </a:r>
            <a:r>
              <a:rPr lang="it-IT" sz="1400" dirty="0" smtClean="0">
                <a:latin typeface="Gotham" panose="02000504050000020004" pitchFamily="2" charset="0"/>
              </a:rPr>
              <a:t>dei Sassi.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Gotham" panose="02000504050000020004" pitchFamily="2" charset="0"/>
              </a:rPr>
              <a:t>Portare alla </a:t>
            </a:r>
            <a:r>
              <a:rPr lang="it-IT" sz="1400" dirty="0">
                <a:latin typeface="Gotham" panose="02000504050000020004" pitchFamily="2" charset="0"/>
              </a:rPr>
              <a:t>luce la miseria nobile e civile dei contadini, la durezza </a:t>
            </a:r>
            <a:r>
              <a:rPr lang="it-IT" sz="1400" dirty="0" smtClean="0">
                <a:latin typeface="Gotham" panose="02000504050000020004" pitchFamily="2" charset="0"/>
              </a:rPr>
              <a:t>delle condizioni di vita e </a:t>
            </a:r>
            <a:r>
              <a:rPr lang="it-IT" sz="1400" dirty="0">
                <a:latin typeface="Gotham" panose="02000504050000020004" pitchFamily="2" charset="0"/>
              </a:rPr>
              <a:t>la dignità che pervadeva l’animo degli </a:t>
            </a:r>
            <a:r>
              <a:rPr lang="it-IT" sz="1400" dirty="0" smtClean="0">
                <a:latin typeface="Gotham" panose="02000504050000020004" pitchFamily="2" charset="0"/>
              </a:rPr>
              <a:t>abitanti.</a:t>
            </a:r>
          </a:p>
          <a:p>
            <a:endParaRPr lang="it-IT" sz="1400" dirty="0">
              <a:latin typeface="Gotham" panose="02000504050000020004" pitchFamily="2" charset="0"/>
            </a:endParaRPr>
          </a:p>
          <a:p>
            <a:endParaRPr lang="it-IT" sz="1400" dirty="0" smtClean="0">
              <a:latin typeface="Gotham" panose="02000504050000020004" pitchFamily="2" charset="0"/>
            </a:endParaRPr>
          </a:p>
          <a:p>
            <a:r>
              <a:rPr lang="it-IT" sz="1400" u="sng" dirty="0" smtClean="0">
                <a:latin typeface="Gotham" panose="02000504050000020004" pitchFamily="2" charset="0"/>
              </a:rPr>
              <a:t>Materiale cinematografico </a:t>
            </a:r>
          </a:p>
          <a:p>
            <a:endParaRPr lang="it-IT" sz="1400" u="sng" dirty="0" smtClean="0">
              <a:latin typeface="Gotham" panose="02000504050000020004" pitchFamily="2" charset="0"/>
            </a:endParaRPr>
          </a:p>
          <a:p>
            <a:r>
              <a:rPr lang="it-IT" sz="1400" i="1" dirty="0" smtClean="0">
                <a:latin typeface="Gotham" panose="02000504050000020004" pitchFamily="2" charset="0"/>
              </a:rPr>
              <a:t>Lucania </a:t>
            </a:r>
            <a:r>
              <a:rPr lang="it-IT" sz="1400" i="1" dirty="0">
                <a:latin typeface="Gotham" panose="02000504050000020004" pitchFamily="2" charset="0"/>
              </a:rPr>
              <a:t>dentro di </a:t>
            </a:r>
            <a:r>
              <a:rPr lang="it-IT" sz="1400" i="1" dirty="0" smtClean="0">
                <a:latin typeface="Gotham" panose="02000504050000020004" pitchFamily="2" charset="0"/>
              </a:rPr>
              <a:t>noi, </a:t>
            </a:r>
            <a:r>
              <a:rPr lang="it-IT" sz="1400" dirty="0">
                <a:latin typeface="Gotham" panose="02000504050000020004" pitchFamily="2" charset="0"/>
              </a:rPr>
              <a:t>Libero Bizzarri, 1967 </a:t>
            </a:r>
            <a:endParaRPr lang="it-IT" sz="1400" dirty="0" smtClean="0">
              <a:latin typeface="Gotham" panose="02000504050000020004" pitchFamily="2" charset="0"/>
            </a:endParaRPr>
          </a:p>
          <a:p>
            <a:endParaRPr lang="it-IT" sz="1400" i="1" dirty="0">
              <a:latin typeface="Gotham" panose="02000504050000020004" pitchFamily="2" charset="0"/>
            </a:endParaRPr>
          </a:p>
          <a:p>
            <a:r>
              <a:rPr lang="it-IT" sz="1400" i="1" dirty="0" err="1" smtClean="0">
                <a:latin typeface="Gotham" panose="02000504050000020004" pitchFamily="2" charset="0"/>
              </a:rPr>
              <a:t>Mathera</a:t>
            </a:r>
            <a:r>
              <a:rPr lang="it-IT" sz="1400" i="1" dirty="0" smtClean="0">
                <a:latin typeface="Gotham" panose="02000504050000020004" pitchFamily="2" charset="0"/>
              </a:rPr>
              <a:t>, </a:t>
            </a:r>
            <a:r>
              <a:rPr lang="it-IT" sz="1400" dirty="0">
                <a:latin typeface="Gotham" panose="02000504050000020004" pitchFamily="2" charset="0"/>
              </a:rPr>
              <a:t>Francesco Invernizzi, 2018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6" b="3190"/>
          <a:stretch/>
        </p:blipFill>
        <p:spPr>
          <a:xfrm>
            <a:off x="323773" y="864964"/>
            <a:ext cx="6447483" cy="49894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506588" y="5469322"/>
            <a:ext cx="294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Gotham" panose="02000504050000020004" pitchFamily="2" charset="0"/>
              </a:rPr>
              <a:t>Soluzione tecnologica </a:t>
            </a:r>
            <a:endParaRPr lang="it-IT" sz="1200" dirty="0" smtClean="0">
              <a:latin typeface="Gotham" panose="02000504050000020004" pitchFamily="2" charset="0"/>
            </a:endParaRPr>
          </a:p>
          <a:p>
            <a:pPr algn="r"/>
            <a:r>
              <a:rPr lang="it-IT" sz="1200" dirty="0" err="1" smtClean="0">
                <a:latin typeface="Gotham" panose="02000504050000020004" pitchFamily="2" charset="0"/>
              </a:rPr>
              <a:t>Masked</a:t>
            </a:r>
            <a:r>
              <a:rPr lang="it-IT" sz="1200" dirty="0" smtClean="0">
                <a:latin typeface="Gotham" panose="02000504050000020004" pitchFamily="2" charset="0"/>
              </a:rPr>
              <a:t> </a:t>
            </a:r>
            <a:r>
              <a:rPr lang="it-IT" sz="1200" dirty="0" err="1" smtClean="0">
                <a:latin typeface="Gotham" panose="02000504050000020004" pitchFamily="2" charset="0"/>
              </a:rPr>
              <a:t>Projection</a:t>
            </a:r>
            <a:r>
              <a:rPr lang="it-IT" sz="1200" dirty="0" smtClean="0">
                <a:latin typeface="Gotham" panose="02000504050000020004" pitchFamily="2" charset="0"/>
              </a:rPr>
              <a:t> frontale e laterale</a:t>
            </a:r>
          </a:p>
          <a:p>
            <a:pPr algn="r"/>
            <a:r>
              <a:rPr lang="it-IT" sz="1200" dirty="0" smtClean="0">
                <a:latin typeface="Gotham" panose="02000504050000020004" pitchFamily="2" charset="0"/>
              </a:rPr>
              <a:t>(2 </a:t>
            </a:r>
            <a:r>
              <a:rPr lang="it-IT" sz="1200" dirty="0">
                <a:latin typeface="Gotham" panose="02000504050000020004" pitchFamily="2" charset="0"/>
              </a:rPr>
              <a:t>proiettori in </a:t>
            </a:r>
            <a:r>
              <a:rPr lang="it-IT" sz="1200" dirty="0" err="1">
                <a:latin typeface="Gotham" panose="02000504050000020004" pitchFamily="2" charset="0"/>
              </a:rPr>
              <a:t>syncro</a:t>
            </a:r>
            <a:r>
              <a:rPr lang="it-IT" sz="1200" dirty="0" smtClean="0">
                <a:latin typeface="Gotham" panose="02000504050000020004" pitchFamily="2" charset="0"/>
              </a:rPr>
              <a:t>)</a:t>
            </a:r>
            <a:endParaRPr lang="it-IT" sz="1200" dirty="0">
              <a:latin typeface="Gotham" panose="02000504050000020004" pitchFamily="2" charset="0"/>
            </a:endParaRPr>
          </a:p>
          <a:p>
            <a:pPr algn="r"/>
            <a:endParaRPr lang="it-IT" sz="1200" dirty="0"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1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83250" y="797654"/>
            <a:ext cx="46172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Gotham" panose="02000504050000020004" pitchFamily="2" charset="0"/>
              </a:rPr>
              <a:t>Imprenditore e fautore della pianificazione dell’economia </a:t>
            </a:r>
            <a:r>
              <a:rPr lang="it-IT" sz="1400" i="1" dirty="0" smtClean="0">
                <a:latin typeface="Gotham" panose="02000504050000020004" pitchFamily="2" charset="0"/>
              </a:rPr>
              <a:t>coordinata</a:t>
            </a:r>
            <a:r>
              <a:rPr lang="it-IT" sz="1400" i="1" dirty="0">
                <a:latin typeface="Gotham" panose="02000504050000020004" pitchFamily="2" charset="0"/>
              </a:rPr>
              <a:t>, ovvero integrata, </a:t>
            </a:r>
            <a:endParaRPr lang="it-IT" sz="1400" i="1" dirty="0" smtClean="0">
              <a:latin typeface="Gotham" panose="02000504050000020004" pitchFamily="2" charset="0"/>
            </a:endParaRPr>
          </a:p>
          <a:p>
            <a:r>
              <a:rPr lang="it-IT" sz="1400" i="1" dirty="0" smtClean="0">
                <a:latin typeface="Gotham" panose="02000504050000020004" pitchFamily="2" charset="0"/>
              </a:rPr>
              <a:t>con </a:t>
            </a:r>
            <a:r>
              <a:rPr lang="it-IT" sz="1400" i="1" dirty="0">
                <a:latin typeface="Gotham" panose="02000504050000020004" pitchFamily="2" charset="0"/>
              </a:rPr>
              <a:t>quella del </a:t>
            </a:r>
            <a:r>
              <a:rPr lang="it-IT" sz="1400" i="1" dirty="0" smtClean="0">
                <a:latin typeface="Gotham" panose="02000504050000020004" pitchFamily="2" charset="0"/>
              </a:rPr>
              <a:t>territorio</a:t>
            </a:r>
            <a:r>
              <a:rPr lang="it-IT" sz="1400" dirty="0" smtClean="0">
                <a:latin typeface="Gotham" panose="02000504050000020004" pitchFamily="2" charset="0"/>
              </a:rPr>
              <a:t>.</a:t>
            </a:r>
          </a:p>
          <a:p>
            <a:endParaRPr lang="it-IT" sz="1400" dirty="0" smtClean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Gotham" panose="02000504050000020004" pitchFamily="2" charset="0"/>
              </a:rPr>
              <a:t>Primo </a:t>
            </a:r>
            <a:r>
              <a:rPr lang="it-IT" sz="1400" dirty="0">
                <a:latin typeface="Gotham" panose="02000504050000020004" pitchFamily="2" charset="0"/>
              </a:rPr>
              <a:t>organico esempio italiano di studio integrale di comunità </a:t>
            </a:r>
            <a:r>
              <a:rPr lang="it-IT" sz="1400" dirty="0" smtClean="0">
                <a:latin typeface="Gotham" panose="02000504050000020004" pitchFamily="2" charset="0"/>
              </a:rPr>
              <a:t>per lo sviluppo di un piano territoriale.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Gotham" panose="02000504050000020004" pitchFamily="2" charset="0"/>
              </a:rPr>
              <a:t>Laboratorio di avanguardia dell’urbanistica, dell’architettura, della sociologia, </a:t>
            </a:r>
            <a:r>
              <a:rPr lang="it-IT" sz="1400" dirty="0" smtClean="0">
                <a:latin typeface="Gotham" panose="02000504050000020004" pitchFamily="2" charset="0"/>
              </a:rPr>
              <a:t>dell’antropologia, della psicologia.</a:t>
            </a:r>
            <a:endParaRPr lang="it-IT" sz="14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Gotham" panose="02000504050000020004" pitchFamily="2" charset="0"/>
              </a:rPr>
              <a:t>Metodo interdisciplinare </a:t>
            </a:r>
            <a:r>
              <a:rPr lang="it-IT" sz="1400" dirty="0" smtClean="0">
                <a:latin typeface="Gotham" panose="02000504050000020004" pitchFamily="2" charset="0"/>
              </a:rPr>
              <a:t>per l’ideazione dei </a:t>
            </a:r>
            <a:r>
              <a:rPr lang="it-IT" sz="1400" i="1" dirty="0" smtClean="0">
                <a:latin typeface="Gotham" panose="02000504050000020004" pitchFamily="2" charset="0"/>
              </a:rPr>
              <a:t>quartieri del Risanamento</a:t>
            </a:r>
            <a:r>
              <a:rPr lang="it-IT" sz="1400" dirty="0" smtClean="0">
                <a:latin typeface="Gotham" panose="02000504050000020004" pitchFamily="2" charset="0"/>
              </a:rPr>
              <a:t>, come La Martella.</a:t>
            </a:r>
            <a:endParaRPr lang="it-IT" sz="14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latin typeface="Gotham" panose="02000504050000020004" pitchFamily="2" charset="0"/>
            </a:endParaRPr>
          </a:p>
          <a:p>
            <a:r>
              <a:rPr lang="it-IT" sz="1400" u="sng" dirty="0">
                <a:latin typeface="Gotham" panose="02000504050000020004" pitchFamily="2" charset="0"/>
              </a:rPr>
              <a:t>Materiale cinematografico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latin typeface="Gotham" panose="02000504050000020004" pitchFamily="2" charset="0"/>
            </a:endParaRPr>
          </a:p>
          <a:p>
            <a:r>
              <a:rPr lang="it-IT" sz="1400" i="1" dirty="0" smtClean="0">
                <a:latin typeface="Gotham" panose="02000504050000020004" pitchFamily="2" charset="0"/>
              </a:rPr>
              <a:t>Matera, </a:t>
            </a:r>
            <a:r>
              <a:rPr lang="it-IT" sz="1400" dirty="0">
                <a:latin typeface="Gotham" panose="02000504050000020004" pitchFamily="2" charset="0"/>
              </a:rPr>
              <a:t>Romolo Marcellini, 1951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Gotham" panose="02000504050000020004" pitchFamily="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2354" y="282848"/>
            <a:ext cx="3526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Gotham Black" pitchFamily="50" charset="0"/>
              </a:rPr>
              <a:t>Civico 62 – Adriano Olivetti  </a:t>
            </a:r>
            <a:endParaRPr lang="it-IT" dirty="0">
              <a:latin typeface="Gotham Black" pitchFamily="50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06588" y="5783634"/>
            <a:ext cx="294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Gotham" panose="02000504050000020004" pitchFamily="2" charset="0"/>
              </a:rPr>
              <a:t>Soluzione tecnologica </a:t>
            </a:r>
            <a:endParaRPr lang="it-IT" sz="1200" dirty="0" smtClean="0">
              <a:latin typeface="Gotham" panose="02000504050000020004" pitchFamily="2" charset="0"/>
            </a:endParaRPr>
          </a:p>
          <a:p>
            <a:pPr algn="r"/>
            <a:r>
              <a:rPr lang="it-IT" sz="1200" dirty="0" err="1" smtClean="0">
                <a:latin typeface="Gotham" panose="02000504050000020004" pitchFamily="2" charset="0"/>
              </a:rPr>
              <a:t>Masked</a:t>
            </a:r>
            <a:r>
              <a:rPr lang="it-IT" sz="1200" dirty="0" smtClean="0">
                <a:latin typeface="Gotham" panose="02000504050000020004" pitchFamily="2" charset="0"/>
              </a:rPr>
              <a:t> </a:t>
            </a:r>
            <a:r>
              <a:rPr lang="it-IT" sz="1200" dirty="0" err="1" smtClean="0">
                <a:latin typeface="Gotham" panose="02000504050000020004" pitchFamily="2" charset="0"/>
              </a:rPr>
              <a:t>Projection</a:t>
            </a:r>
            <a:r>
              <a:rPr lang="it-IT" sz="1200" dirty="0" smtClean="0">
                <a:latin typeface="Gotham" panose="02000504050000020004" pitchFamily="2" charset="0"/>
              </a:rPr>
              <a:t> frontale e laterale</a:t>
            </a:r>
          </a:p>
          <a:p>
            <a:pPr algn="r"/>
            <a:r>
              <a:rPr lang="it-IT" sz="1200" dirty="0" smtClean="0">
                <a:latin typeface="Gotham" panose="02000504050000020004" pitchFamily="2" charset="0"/>
              </a:rPr>
              <a:t>(2 </a:t>
            </a:r>
            <a:r>
              <a:rPr lang="it-IT" sz="1200" dirty="0">
                <a:latin typeface="Gotham" panose="02000504050000020004" pitchFamily="2" charset="0"/>
              </a:rPr>
              <a:t>proiettori in </a:t>
            </a:r>
            <a:r>
              <a:rPr lang="it-IT" sz="1200" dirty="0" err="1">
                <a:latin typeface="Gotham" panose="02000504050000020004" pitchFamily="2" charset="0"/>
              </a:rPr>
              <a:t>syncro</a:t>
            </a:r>
            <a:r>
              <a:rPr lang="it-IT" sz="1200" dirty="0" smtClean="0">
                <a:latin typeface="Gotham" panose="02000504050000020004" pitchFamily="2" charset="0"/>
              </a:rPr>
              <a:t>)</a:t>
            </a:r>
            <a:endParaRPr lang="it-IT" sz="1200" dirty="0">
              <a:latin typeface="Gotham" panose="02000504050000020004" pitchFamily="2" charset="0"/>
            </a:endParaRPr>
          </a:p>
          <a:p>
            <a:pPr algn="r"/>
            <a:endParaRPr lang="it-IT" sz="1200" dirty="0">
              <a:latin typeface="Gotham" panose="02000504050000020004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57" y="905164"/>
            <a:ext cx="5791125" cy="423819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20826" y="5248081"/>
            <a:ext cx="2582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Gotham" panose="02000504050000020004" pitchFamily="2" charset="0"/>
              </a:rPr>
              <a:t>Fotogramma tratto dal film</a:t>
            </a:r>
          </a:p>
          <a:p>
            <a:r>
              <a:rPr lang="it-IT" sz="1200" i="1" dirty="0" smtClean="0">
                <a:latin typeface="Gotham" panose="02000504050000020004" pitchFamily="2" charset="0"/>
              </a:rPr>
              <a:t>Matera</a:t>
            </a:r>
            <a:r>
              <a:rPr lang="it-IT" sz="1200" i="1" dirty="0">
                <a:latin typeface="Gotham" panose="02000504050000020004" pitchFamily="2" charset="0"/>
              </a:rPr>
              <a:t>, </a:t>
            </a:r>
            <a:r>
              <a:rPr lang="it-IT" sz="1200" dirty="0">
                <a:latin typeface="Gotham" panose="02000504050000020004" pitchFamily="2" charset="0"/>
              </a:rPr>
              <a:t>Romolo Marcellini, 1951 </a:t>
            </a:r>
          </a:p>
        </p:txBody>
      </p:sp>
    </p:spTree>
    <p:extLst>
      <p:ext uri="{BB962C8B-B14F-4D97-AF65-F5344CB8AC3E}">
        <p14:creationId xmlns:p14="http://schemas.microsoft.com/office/powerpoint/2010/main" xmlns="" val="29668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095998" y="797654"/>
            <a:ext cx="52185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Gotham" panose="02000504050000020004" pitchFamily="2" charset="0"/>
              </a:rPr>
              <a:t>Sociologo tedesco, docente all’Università dell’Arkansas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Gotham" panose="02000504050000020004" pitchFamily="2" charset="0"/>
              </a:rPr>
              <a:t>Indagine approfondita</a:t>
            </a:r>
            <a:r>
              <a:rPr lang="it-IT" sz="1400" dirty="0">
                <a:latin typeface="Gotham" panose="02000504050000020004" pitchFamily="2" charset="0"/>
              </a:rPr>
              <a:t>, articolata e multi-disciplinare </a:t>
            </a:r>
            <a:r>
              <a:rPr lang="it-IT" sz="1400" dirty="0" smtClean="0">
                <a:latin typeface="Gotham" panose="02000504050000020004" pitchFamily="2" charset="0"/>
              </a:rPr>
              <a:t>sulla situazione </a:t>
            </a:r>
            <a:r>
              <a:rPr lang="it-IT" sz="1400" dirty="0">
                <a:latin typeface="Gotham" panose="02000504050000020004" pitchFamily="2" charset="0"/>
              </a:rPr>
              <a:t>sociale, etica ed economica </a:t>
            </a:r>
            <a:r>
              <a:rPr lang="it-IT" sz="1400" dirty="0" smtClean="0">
                <a:latin typeface="Gotham" panose="02000504050000020004" pitchFamily="2" charset="0"/>
              </a:rPr>
              <a:t>degli abitanti di </a:t>
            </a:r>
            <a:r>
              <a:rPr lang="it-IT" sz="1400" dirty="0">
                <a:latin typeface="Gotham" panose="02000504050000020004" pitchFamily="2" charset="0"/>
              </a:rPr>
              <a:t>Matera e delle </a:t>
            </a:r>
            <a:r>
              <a:rPr lang="it-IT" sz="1400" dirty="0" smtClean="0">
                <a:latin typeface="Gotham" panose="02000504050000020004" pitchFamily="2" charset="0"/>
              </a:rPr>
              <a:t>condizioni oggettive </a:t>
            </a:r>
            <a:r>
              <a:rPr lang="it-IT" sz="1400" dirty="0">
                <a:latin typeface="Gotham" panose="02000504050000020004" pitchFamily="2" charset="0"/>
              </a:rPr>
              <a:t>dell'ambiente in cui </a:t>
            </a:r>
            <a:r>
              <a:rPr lang="it-IT" sz="1400" dirty="0" smtClean="0">
                <a:latin typeface="Gotham" panose="02000504050000020004" pitchFamily="2" charset="0"/>
              </a:rPr>
              <a:t>essi </a:t>
            </a:r>
            <a:r>
              <a:rPr lang="it-IT" sz="1400" dirty="0">
                <a:latin typeface="Gotham" panose="02000504050000020004" pitchFamily="2" charset="0"/>
              </a:rPr>
              <a:t>vivevano</a:t>
            </a:r>
            <a:r>
              <a:rPr lang="it-IT" sz="1400" dirty="0" smtClean="0">
                <a:latin typeface="Gotham" panose="02000504050000020004" pitchFamily="2" charset="0"/>
              </a:rPr>
              <a:t>,</a:t>
            </a:r>
          </a:p>
          <a:p>
            <a:r>
              <a:rPr lang="it-IT" sz="1400" i="1" dirty="0">
                <a:latin typeface="Gotham" panose="02000504050000020004" pitchFamily="2" charset="0"/>
              </a:rPr>
              <a:t> </a:t>
            </a:r>
            <a:r>
              <a:rPr lang="it-IT" sz="1400" i="1" dirty="0" smtClean="0">
                <a:latin typeface="Gotham" panose="02000504050000020004" pitchFamily="2" charset="0"/>
              </a:rPr>
              <a:t>     per </a:t>
            </a:r>
            <a:r>
              <a:rPr lang="it-IT" sz="1400" i="1" dirty="0">
                <a:latin typeface="Gotham" panose="02000504050000020004" pitchFamily="2" charset="0"/>
              </a:rPr>
              <a:t>motivare la possibilità e le modalità di </a:t>
            </a:r>
            <a:r>
              <a:rPr lang="it-IT" sz="1400" i="1" dirty="0" smtClean="0">
                <a:latin typeface="Gotham" panose="02000504050000020004" pitchFamily="2" charset="0"/>
              </a:rPr>
              <a:t>un’azione</a:t>
            </a:r>
          </a:p>
          <a:p>
            <a:r>
              <a:rPr lang="it-IT" sz="1400" i="1" dirty="0">
                <a:latin typeface="Gotham" panose="02000504050000020004" pitchFamily="2" charset="0"/>
              </a:rPr>
              <a:t> </a:t>
            </a:r>
            <a:r>
              <a:rPr lang="it-IT" sz="1400" i="1" dirty="0" smtClean="0">
                <a:latin typeface="Gotham" panose="02000504050000020004" pitchFamily="2" charset="0"/>
              </a:rPr>
              <a:t>     di </a:t>
            </a:r>
            <a:r>
              <a:rPr lang="it-IT" sz="1400" i="1" dirty="0">
                <a:latin typeface="Gotham" panose="02000504050000020004" pitchFamily="2" charset="0"/>
              </a:rPr>
              <a:t>trasformazione dell’attuale </a:t>
            </a:r>
            <a:r>
              <a:rPr lang="it-IT" sz="1400" i="1" dirty="0" smtClean="0">
                <a:latin typeface="Gotham" panose="02000504050000020004" pitchFamily="2" charset="0"/>
              </a:rPr>
              <a:t>realtà.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i="1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Gotham" panose="02000504050000020004" pitchFamily="2" charset="0"/>
              </a:rPr>
              <a:t>Trasferimento di un consistente </a:t>
            </a:r>
            <a:r>
              <a:rPr lang="it-IT" sz="1400" dirty="0">
                <a:latin typeface="Gotham" panose="02000504050000020004" pitchFamily="2" charset="0"/>
              </a:rPr>
              <a:t>numero di persone dalle loro </a:t>
            </a:r>
            <a:r>
              <a:rPr lang="it-IT" sz="1400" dirty="0" smtClean="0">
                <a:latin typeface="Gotham" panose="02000504050000020004" pitchFamily="2" charset="0"/>
              </a:rPr>
              <a:t>case e </a:t>
            </a:r>
            <a:r>
              <a:rPr lang="it-IT" sz="1400" dirty="0">
                <a:latin typeface="Gotham" panose="02000504050000020004" pitchFamily="2" charset="0"/>
              </a:rPr>
              <a:t>dalle </a:t>
            </a:r>
            <a:r>
              <a:rPr lang="it-IT" sz="1400" dirty="0" smtClean="0">
                <a:latin typeface="Gotham" panose="02000504050000020004" pitchFamily="2" charset="0"/>
              </a:rPr>
              <a:t>loro abitudini </a:t>
            </a:r>
            <a:r>
              <a:rPr lang="it-IT" sz="1400" dirty="0">
                <a:latin typeface="Gotham" panose="02000504050000020004" pitchFamily="2" charset="0"/>
              </a:rPr>
              <a:t>di </a:t>
            </a:r>
            <a:r>
              <a:rPr lang="it-IT" sz="1400" dirty="0" smtClean="0">
                <a:latin typeface="Gotham" panose="02000504050000020004" pitchFamily="2" charset="0"/>
              </a:rPr>
              <a:t>vita</a:t>
            </a:r>
            <a:r>
              <a:rPr lang="it-IT" sz="1400" dirty="0">
                <a:latin typeface="Gotham" panose="02000504050000020004" pitchFamily="2" charset="0"/>
              </a:rPr>
              <a:t> </a:t>
            </a:r>
            <a:r>
              <a:rPr lang="it-IT" sz="1400" dirty="0" smtClean="0">
                <a:latin typeface="Gotham" panose="02000504050000020004" pitchFamily="2" charset="0"/>
              </a:rPr>
              <a:t>alle nuove soluzioni abitative.</a:t>
            </a:r>
          </a:p>
          <a:p>
            <a:endParaRPr lang="it-IT" sz="1400" dirty="0">
              <a:latin typeface="Gotham" panose="02000504050000020004" pitchFamily="2" charset="0"/>
            </a:endParaRPr>
          </a:p>
          <a:p>
            <a:r>
              <a:rPr lang="it-IT" sz="1400" u="sng" dirty="0" smtClean="0">
                <a:latin typeface="Gotham" panose="02000504050000020004" pitchFamily="2" charset="0"/>
              </a:rPr>
              <a:t>Materiale cinematografico e audiovisivo </a:t>
            </a:r>
          </a:p>
          <a:p>
            <a:endParaRPr lang="it-IT" sz="1400" u="sng" dirty="0">
              <a:latin typeface="Gotham" panose="02000504050000020004" pitchFamily="2" charset="0"/>
            </a:endParaRPr>
          </a:p>
          <a:p>
            <a:r>
              <a:rPr lang="it-IT" sz="1400" i="1" dirty="0" smtClean="0">
                <a:latin typeface="Gotham" panose="02000504050000020004" pitchFamily="2" charset="0"/>
              </a:rPr>
              <a:t>Borgate </a:t>
            </a:r>
            <a:r>
              <a:rPr lang="it-IT" sz="1400" i="1" dirty="0">
                <a:latin typeface="Gotham" panose="02000504050000020004" pitchFamily="2" charset="0"/>
              </a:rPr>
              <a:t>della </a:t>
            </a:r>
            <a:r>
              <a:rPr lang="it-IT" sz="1400" i="1" dirty="0" smtClean="0">
                <a:latin typeface="Gotham" panose="02000504050000020004" pitchFamily="2" charset="0"/>
              </a:rPr>
              <a:t>riforma, </a:t>
            </a:r>
            <a:r>
              <a:rPr lang="it-IT" sz="1400" dirty="0">
                <a:latin typeface="Gotham" panose="02000504050000020004" pitchFamily="2" charset="0"/>
              </a:rPr>
              <a:t>Luigi Scattini, 1954 </a:t>
            </a:r>
            <a:endParaRPr lang="it-IT" sz="1400" dirty="0" smtClean="0">
              <a:latin typeface="Gotham" panose="02000504050000020004" pitchFamily="2" charset="0"/>
            </a:endParaRPr>
          </a:p>
          <a:p>
            <a:endParaRPr lang="it-IT" sz="1400" i="1" dirty="0">
              <a:latin typeface="Gotham" panose="02000504050000020004" pitchFamily="2" charset="0"/>
            </a:endParaRPr>
          </a:p>
          <a:p>
            <a:r>
              <a:rPr lang="it-IT" sz="1400" i="1" dirty="0" smtClean="0">
                <a:latin typeface="Gotham" panose="02000504050000020004" pitchFamily="2" charset="0"/>
              </a:rPr>
              <a:t>Ritratti </a:t>
            </a:r>
            <a:r>
              <a:rPr lang="it-IT" sz="1400" i="1" dirty="0">
                <a:latin typeface="Gotham" panose="02000504050000020004" pitchFamily="2" charset="0"/>
              </a:rPr>
              <a:t>di città: </a:t>
            </a:r>
            <a:r>
              <a:rPr lang="it-IT" sz="1400" i="1" dirty="0" smtClean="0">
                <a:latin typeface="Gotham" panose="02000504050000020004" pitchFamily="2" charset="0"/>
              </a:rPr>
              <a:t>Matera, </a:t>
            </a:r>
            <a:r>
              <a:rPr lang="it-IT" sz="1400" dirty="0">
                <a:latin typeface="Gotham" panose="02000504050000020004" pitchFamily="2" charset="0"/>
              </a:rPr>
              <a:t>programma di Enrico </a:t>
            </a:r>
            <a:r>
              <a:rPr lang="it-IT" sz="1400" dirty="0" err="1">
                <a:latin typeface="Gotham" panose="02000504050000020004" pitchFamily="2" charset="0"/>
              </a:rPr>
              <a:t>Gras</a:t>
            </a:r>
            <a:r>
              <a:rPr lang="it-IT" sz="1400" dirty="0">
                <a:latin typeface="Gotham" panose="02000504050000020004" pitchFamily="2" charset="0"/>
              </a:rPr>
              <a:t> e Mario </a:t>
            </a:r>
            <a:r>
              <a:rPr lang="it-IT" sz="1400" dirty="0" err="1">
                <a:latin typeface="Gotham" panose="02000504050000020004" pitchFamily="2" charset="0"/>
              </a:rPr>
              <a:t>Craveri</a:t>
            </a:r>
            <a:r>
              <a:rPr lang="it-IT" sz="1400" dirty="0">
                <a:latin typeface="Gotham" panose="02000504050000020004" pitchFamily="2" charset="0"/>
              </a:rPr>
              <a:t>, 1968</a:t>
            </a:r>
          </a:p>
          <a:p>
            <a:endParaRPr lang="it-IT" sz="1400" i="1" dirty="0">
              <a:latin typeface="Gotham" panose="02000504050000020004" pitchFamily="2" charset="0"/>
            </a:endParaRPr>
          </a:p>
          <a:p>
            <a:endParaRPr lang="it-IT" sz="1400" i="1" dirty="0" smtClean="0">
              <a:latin typeface="Gotham" panose="02000504050000020004" pitchFamily="2" charset="0"/>
            </a:endParaRPr>
          </a:p>
          <a:p>
            <a:endParaRPr lang="it-IT" sz="1400" i="1" dirty="0">
              <a:latin typeface="Gotham" panose="02000504050000020004" pitchFamily="2" charset="0"/>
            </a:endParaRPr>
          </a:p>
          <a:p>
            <a:endParaRPr lang="it-IT" sz="1400" i="1" dirty="0" smtClean="0">
              <a:latin typeface="Gotham" panose="02000504050000020004" pitchFamily="2" charset="0"/>
            </a:endParaRPr>
          </a:p>
          <a:p>
            <a:endParaRPr lang="it-IT" sz="1400" i="1" dirty="0">
              <a:latin typeface="Gotham" panose="02000504050000020004" pitchFamily="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8198" y="280404"/>
            <a:ext cx="4165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Gotham Black" pitchFamily="50" charset="0"/>
              </a:rPr>
              <a:t>Civico 63 – Friedrich Friedmann    </a:t>
            </a:r>
            <a:endParaRPr lang="it-IT" dirty="0">
              <a:latin typeface="Gotham Black" pitchFamily="50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826328" y="5914894"/>
            <a:ext cx="262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Gotham" panose="02000504050000020004" pitchFamily="2" charset="0"/>
              </a:rPr>
              <a:t>Soluzione tecnologica </a:t>
            </a:r>
          </a:p>
          <a:p>
            <a:pPr algn="r"/>
            <a:r>
              <a:rPr lang="it-IT" sz="1200" dirty="0" err="1" smtClean="0">
                <a:latin typeface="Gotham" panose="02000504050000020004" pitchFamily="2" charset="0"/>
              </a:rPr>
              <a:t>Masked</a:t>
            </a:r>
            <a:r>
              <a:rPr lang="it-IT" sz="1200" dirty="0" smtClean="0">
                <a:latin typeface="Gotham" panose="02000504050000020004" pitchFamily="2" charset="0"/>
              </a:rPr>
              <a:t> </a:t>
            </a:r>
            <a:r>
              <a:rPr lang="it-IT" sz="1200" dirty="0" err="1">
                <a:latin typeface="Gotham" panose="02000504050000020004" pitchFamily="2" charset="0"/>
              </a:rPr>
              <a:t>Projection</a:t>
            </a:r>
            <a:r>
              <a:rPr lang="it-IT" sz="1200" dirty="0">
                <a:latin typeface="Gotham" panose="02000504050000020004" pitchFamily="2" charset="0"/>
              </a:rPr>
              <a:t> frontale</a:t>
            </a:r>
          </a:p>
          <a:p>
            <a:pPr algn="r"/>
            <a:endParaRPr lang="it-IT" sz="1200" dirty="0">
              <a:latin typeface="Gotham" panose="02000504050000020004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630" y="797654"/>
            <a:ext cx="5504679" cy="432072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12630" y="5266297"/>
            <a:ext cx="3365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 smtClean="0">
                <a:latin typeface="Gotham" panose="02000504050000020004" pitchFamily="2" charset="0"/>
              </a:rPr>
              <a:t>Fotogramma tratto dal film</a:t>
            </a:r>
          </a:p>
          <a:p>
            <a:r>
              <a:rPr lang="it-IT" sz="1200" i="1" dirty="0" smtClean="0">
                <a:latin typeface="Gotham" panose="02000504050000020004" pitchFamily="2" charset="0"/>
              </a:rPr>
              <a:t>Borgate </a:t>
            </a:r>
            <a:r>
              <a:rPr lang="it-IT" sz="1200" i="1" dirty="0">
                <a:latin typeface="Gotham" panose="02000504050000020004" pitchFamily="2" charset="0"/>
              </a:rPr>
              <a:t>della riforma, </a:t>
            </a:r>
            <a:r>
              <a:rPr lang="it-IT" sz="1200" dirty="0">
                <a:latin typeface="Gotham" panose="02000504050000020004" pitchFamily="2" charset="0"/>
              </a:rPr>
              <a:t>Luigi </a:t>
            </a:r>
            <a:r>
              <a:rPr lang="it-IT" sz="1200" dirty="0" err="1">
                <a:latin typeface="Gotham" panose="02000504050000020004" pitchFamily="2" charset="0"/>
              </a:rPr>
              <a:t>Scattini</a:t>
            </a:r>
            <a:r>
              <a:rPr lang="it-IT" sz="1200" dirty="0">
                <a:latin typeface="Gotham" panose="02000504050000020004" pitchFamily="2" charset="0"/>
              </a:rPr>
              <a:t>, 1954 </a:t>
            </a:r>
          </a:p>
        </p:txBody>
      </p:sp>
    </p:spTree>
    <p:extLst>
      <p:ext uri="{BB962C8B-B14F-4D97-AF65-F5344CB8AC3E}">
        <p14:creationId xmlns:p14="http://schemas.microsoft.com/office/powerpoint/2010/main" xmlns="" val="31679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688683" y="827657"/>
            <a:ext cx="57643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dirty="0" smtClean="0">
              <a:latin typeface="Gotham" panose="02000504050000020004" pitchFamily="2" charset="0"/>
            </a:endParaRPr>
          </a:p>
          <a:p>
            <a:r>
              <a:rPr lang="it-IT" sz="1400" dirty="0" smtClean="0">
                <a:latin typeface="Gotham" panose="02000504050000020004" pitchFamily="2" charset="0"/>
              </a:rPr>
              <a:t>Giovane psicologa dell’Università di Bari</a:t>
            </a:r>
          </a:p>
          <a:p>
            <a:endParaRPr lang="it-IT" sz="1400" dirty="0" smtClean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Gotham" panose="02000504050000020004" pitchFamily="2" charset="0"/>
              </a:rPr>
              <a:t>Studio </a:t>
            </a:r>
            <a:r>
              <a:rPr lang="it-IT" sz="1400" dirty="0">
                <a:latin typeface="Gotham" panose="02000504050000020004" pitchFamily="2" charset="0"/>
              </a:rPr>
              <a:t>psicometrico sul sistema dei </a:t>
            </a:r>
            <a:r>
              <a:rPr lang="it-IT" sz="1400" dirty="0" smtClean="0">
                <a:latin typeface="Gotham" panose="02000504050000020004" pitchFamily="2" charset="0"/>
              </a:rPr>
              <a:t>Vicinati e sui rapporti sociali tra le famiglie che li abitavano.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Gotham" panose="02000504050000020004" pitchFamily="2" charset="0"/>
              </a:rPr>
              <a:t>Analisi sul campo del </a:t>
            </a:r>
            <a:r>
              <a:rPr lang="it-IT" sz="1400" i="1" dirty="0" smtClean="0">
                <a:latin typeface="Gotham" panose="02000504050000020004" pitchFamily="2" charset="0"/>
              </a:rPr>
              <a:t>vincolo di vicinanza</a:t>
            </a:r>
            <a:r>
              <a:rPr lang="it-IT" sz="1400" dirty="0" smtClean="0">
                <a:latin typeface="Gotham" panose="02000504050000020004" pitchFamily="2" charset="0"/>
              </a:rPr>
              <a:t>, aspetto legato all’unicità della struttura urbanistica. </a:t>
            </a:r>
            <a:endParaRPr lang="it-IT" sz="1400" dirty="0">
              <a:latin typeface="Gotham" panose="02000504050000020004" pitchFamily="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688685" y="2833209"/>
            <a:ext cx="5764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>
                <a:latin typeface="Gotham" panose="02000504050000020004" pitchFamily="2" charset="0"/>
              </a:rPr>
              <a:t>Il </a:t>
            </a:r>
            <a:r>
              <a:rPr lang="it-IT" sz="1400" i="1" dirty="0">
                <a:latin typeface="Gotham" panose="02000504050000020004" pitchFamily="2" charset="0"/>
              </a:rPr>
              <a:t>vicinato ha una sua fisionomia precisa sia dal punto di vista topografico per la disposizione delle case, sia da quello psicologico, in quanto il vicino è investito da una tonalità affettiva che può essere positiva o negativa, ma difficilmente è indifferenza, sia da quello sociale, perché i vicini costituiscono un vero e proprio "</a:t>
            </a:r>
            <a:r>
              <a:rPr lang="it-IT" sz="1400" i="1" dirty="0" smtClean="0">
                <a:latin typeface="Gotham" panose="02000504050000020004" pitchFamily="2" charset="0"/>
              </a:rPr>
              <a:t>gruppo".</a:t>
            </a:r>
            <a:endParaRPr lang="it-IT" sz="1400" i="1" dirty="0">
              <a:latin typeface="Gotham" panose="02000504050000020004" pitchFamily="2" charset="0"/>
            </a:endParaRPr>
          </a:p>
          <a:p>
            <a:endParaRPr lang="it-IT" sz="1400" i="1" dirty="0" smtClean="0">
              <a:latin typeface="Gotham" panose="02000504050000020004" pitchFamily="2" charset="0"/>
            </a:endParaRPr>
          </a:p>
          <a:p>
            <a:r>
              <a:rPr lang="it-IT" sz="1400" u="sng" dirty="0" smtClean="0">
                <a:latin typeface="Gotham" panose="02000504050000020004" pitchFamily="2" charset="0"/>
              </a:rPr>
              <a:t>Materiale cinematografico </a:t>
            </a:r>
          </a:p>
          <a:p>
            <a:endParaRPr lang="it-IT" sz="1400" u="sng" dirty="0" smtClean="0">
              <a:latin typeface="Gotham" panose="02000504050000020004" pitchFamily="2" charset="0"/>
            </a:endParaRPr>
          </a:p>
          <a:p>
            <a:r>
              <a:rPr lang="it-IT" sz="1400" i="1" dirty="0" smtClean="0">
                <a:latin typeface="Gotham" panose="02000504050000020004" pitchFamily="2" charset="0"/>
              </a:rPr>
              <a:t>Matera, </a:t>
            </a:r>
            <a:r>
              <a:rPr lang="it-IT" sz="1400" dirty="0">
                <a:latin typeface="Gotham" panose="02000504050000020004" pitchFamily="2" charset="0"/>
              </a:rPr>
              <a:t>Romolo Marcellini, 1951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02354" y="291813"/>
            <a:ext cx="3209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Gotham Black" pitchFamily="50" charset="0"/>
              </a:rPr>
              <a:t>Civico 65 – Lidia De Rita   </a:t>
            </a:r>
            <a:endParaRPr lang="it-IT" dirty="0">
              <a:latin typeface="Gotham Black" pitchFamily="50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26328" y="5914894"/>
            <a:ext cx="262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Gotham" panose="02000504050000020004" pitchFamily="2" charset="0"/>
              </a:rPr>
              <a:t>Soluzione tecnologica </a:t>
            </a:r>
          </a:p>
          <a:p>
            <a:pPr algn="r"/>
            <a:r>
              <a:rPr lang="it-IT" sz="1200" dirty="0" err="1" smtClean="0">
                <a:latin typeface="Gotham" panose="02000504050000020004" pitchFamily="2" charset="0"/>
              </a:rPr>
              <a:t>Masked</a:t>
            </a:r>
            <a:r>
              <a:rPr lang="it-IT" sz="1200" dirty="0" smtClean="0">
                <a:latin typeface="Gotham" panose="02000504050000020004" pitchFamily="2" charset="0"/>
              </a:rPr>
              <a:t> </a:t>
            </a:r>
            <a:r>
              <a:rPr lang="it-IT" sz="1200" dirty="0" err="1">
                <a:latin typeface="Gotham" panose="02000504050000020004" pitchFamily="2" charset="0"/>
              </a:rPr>
              <a:t>Projection</a:t>
            </a:r>
            <a:r>
              <a:rPr lang="it-IT" sz="1200" dirty="0">
                <a:latin typeface="Gotham" panose="02000504050000020004" pitchFamily="2" charset="0"/>
              </a:rPr>
              <a:t> frontale</a:t>
            </a:r>
          </a:p>
          <a:p>
            <a:pPr algn="r"/>
            <a:endParaRPr lang="it-IT" sz="1200" dirty="0">
              <a:latin typeface="Gotham" panose="02000504050000020004" pitchFamily="2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54" y="1128067"/>
            <a:ext cx="5336559" cy="3878041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83882" y="5079978"/>
            <a:ext cx="2582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Gotham" panose="02000504050000020004" pitchFamily="2" charset="0"/>
              </a:rPr>
              <a:t>Fotogramma tratto dal film</a:t>
            </a:r>
          </a:p>
          <a:p>
            <a:r>
              <a:rPr lang="it-IT" sz="1200" i="1" dirty="0" smtClean="0">
                <a:latin typeface="Gotham" panose="02000504050000020004" pitchFamily="2" charset="0"/>
              </a:rPr>
              <a:t>Matera</a:t>
            </a:r>
            <a:r>
              <a:rPr lang="it-IT" sz="1200" i="1" dirty="0">
                <a:latin typeface="Gotham" panose="02000504050000020004" pitchFamily="2" charset="0"/>
              </a:rPr>
              <a:t>, </a:t>
            </a:r>
            <a:r>
              <a:rPr lang="it-IT" sz="1200" dirty="0">
                <a:latin typeface="Gotham" panose="02000504050000020004" pitchFamily="2" charset="0"/>
              </a:rPr>
              <a:t>Romolo Marcellini, 1951 </a:t>
            </a:r>
          </a:p>
        </p:txBody>
      </p:sp>
    </p:spTree>
    <p:extLst>
      <p:ext uri="{BB962C8B-B14F-4D97-AF65-F5344CB8AC3E}">
        <p14:creationId xmlns:p14="http://schemas.microsoft.com/office/powerpoint/2010/main" xmlns="" val="8825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6127" y="307298"/>
            <a:ext cx="4289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Gotham Black" pitchFamily="50" charset="0"/>
              </a:rPr>
              <a:t>Civico 64 – Una Notte al Vicinato    </a:t>
            </a:r>
            <a:endParaRPr lang="it-IT" dirty="0">
              <a:latin typeface="Gotham Black" pitchFamily="50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095998" y="844764"/>
            <a:ext cx="58096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>
                <a:latin typeface="Gotham" panose="02000504050000020004" pitchFamily="2" charset="0"/>
              </a:rPr>
              <a:t>Qui, la notte dei Sassi, richiama agli inferi e restituisce la sofferenza.</a:t>
            </a:r>
          </a:p>
          <a:p>
            <a:r>
              <a:rPr lang="it-IT" sz="1400" i="1" dirty="0" smtClean="0">
                <a:latin typeface="Gotham" panose="02000504050000020004" pitchFamily="2" charset="0"/>
              </a:rPr>
              <a:t>Qui il buio dà un tremito di freddo e di paura, la notte lo smarrimento del peccato.</a:t>
            </a:r>
          </a:p>
          <a:p>
            <a:endParaRPr lang="it-IT" sz="1400" i="1" dirty="0" smtClean="0">
              <a:latin typeface="Gotham" panose="02000504050000020004" pitchFamily="2" charset="0"/>
            </a:endParaRPr>
          </a:p>
          <a:p>
            <a:r>
              <a:rPr lang="it-IT" sz="1400" i="1" dirty="0" smtClean="0">
                <a:latin typeface="Gotham" panose="02000504050000020004" pitchFamily="2" charset="0"/>
              </a:rPr>
              <a:t>…. Ed il buio desta a poco a poco l’attenzione, illumina la sensibilità. </a:t>
            </a:r>
            <a:endParaRPr lang="it-IT" sz="1400" i="1" dirty="0">
              <a:latin typeface="Gotham" panose="02000504050000020004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49082" y="2773423"/>
            <a:ext cx="3037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400" dirty="0">
                <a:latin typeface="Gotham" panose="02000504050000020004" pitchFamily="2" charset="0"/>
              </a:rPr>
              <a:t>Nicola Morelli</a:t>
            </a:r>
            <a:r>
              <a:rPr lang="it-IT" sz="1400" i="1" dirty="0">
                <a:latin typeface="Gotham" panose="02000504050000020004" pitchFamily="2" charset="0"/>
              </a:rPr>
              <a:t>, </a:t>
            </a:r>
            <a:r>
              <a:rPr lang="it-IT" sz="1400" i="1" dirty="0" smtClean="0">
                <a:latin typeface="Gotham" panose="02000504050000020004" pitchFamily="2" charset="0"/>
              </a:rPr>
              <a:t>La </a:t>
            </a:r>
            <a:r>
              <a:rPr lang="it-IT" sz="1400" i="1" dirty="0">
                <a:latin typeface="Gotham" panose="02000504050000020004" pitchFamily="2" charset="0"/>
              </a:rPr>
              <a:t>Vita agli </a:t>
            </a:r>
            <a:r>
              <a:rPr lang="it-IT" sz="1400" i="1" dirty="0" smtClean="0">
                <a:latin typeface="Gotham" panose="02000504050000020004" pitchFamily="2" charset="0"/>
              </a:rPr>
              <a:t>Inferi </a:t>
            </a:r>
            <a:endParaRPr lang="it-IT" sz="1400" i="1" dirty="0">
              <a:latin typeface="Gotham" panose="02000504050000020004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660176" y="5580158"/>
            <a:ext cx="2626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Gotham" panose="02000504050000020004" pitchFamily="2" charset="0"/>
              </a:rPr>
              <a:t>Soluzione tecnologica </a:t>
            </a:r>
            <a:endParaRPr lang="it-IT" sz="1200" dirty="0" smtClean="0">
              <a:latin typeface="Gotham" panose="02000504050000020004" pitchFamily="2" charset="0"/>
            </a:endParaRPr>
          </a:p>
          <a:p>
            <a:pPr algn="r"/>
            <a:r>
              <a:rPr lang="it-IT" sz="1200" dirty="0" err="1" smtClean="0">
                <a:latin typeface="Gotham" panose="02000504050000020004" pitchFamily="2" charset="0"/>
              </a:rPr>
              <a:t>Immersive</a:t>
            </a:r>
            <a:r>
              <a:rPr lang="it-IT" sz="1200" dirty="0" smtClean="0">
                <a:latin typeface="Gotham" panose="02000504050000020004" pitchFamily="2" charset="0"/>
              </a:rPr>
              <a:t> </a:t>
            </a:r>
            <a:r>
              <a:rPr lang="it-IT" sz="1200" dirty="0" err="1">
                <a:latin typeface="Gotham" panose="02000504050000020004" pitchFamily="2" charset="0"/>
              </a:rPr>
              <a:t>Masked</a:t>
            </a:r>
            <a:r>
              <a:rPr lang="it-IT" sz="1200" dirty="0">
                <a:latin typeface="Gotham" panose="02000504050000020004" pitchFamily="2" charset="0"/>
              </a:rPr>
              <a:t> </a:t>
            </a:r>
            <a:r>
              <a:rPr lang="it-IT" sz="1200" dirty="0" err="1" smtClean="0">
                <a:latin typeface="Gotham" panose="02000504050000020004" pitchFamily="2" charset="0"/>
              </a:rPr>
              <a:t>Projection</a:t>
            </a:r>
            <a:r>
              <a:rPr lang="it-IT" sz="1200" dirty="0" smtClean="0">
                <a:latin typeface="Gotham" panose="02000504050000020004" pitchFamily="2" charset="0"/>
              </a:rPr>
              <a:t> </a:t>
            </a:r>
          </a:p>
          <a:p>
            <a:pPr algn="r"/>
            <a:r>
              <a:rPr lang="it-IT" sz="1200" dirty="0" smtClean="0">
                <a:latin typeface="Gotham" panose="02000504050000020004" pitchFamily="2" charset="0"/>
              </a:rPr>
              <a:t>(</a:t>
            </a:r>
            <a:r>
              <a:rPr lang="it-IT" sz="1200" dirty="0">
                <a:latin typeface="Gotham" panose="02000504050000020004" pitchFamily="2" charset="0"/>
              </a:rPr>
              <a:t>5 proiettori in </a:t>
            </a:r>
            <a:r>
              <a:rPr lang="it-IT" sz="1200" dirty="0" err="1">
                <a:latin typeface="Gotham" panose="02000504050000020004" pitchFamily="2" charset="0"/>
              </a:rPr>
              <a:t>syncro</a:t>
            </a:r>
            <a:r>
              <a:rPr lang="it-IT" sz="1200" dirty="0" smtClean="0">
                <a:latin typeface="Gotham" panose="02000504050000020004" pitchFamily="2" charset="0"/>
              </a:rPr>
              <a:t>)</a:t>
            </a:r>
            <a:endParaRPr lang="it-IT" sz="1200" dirty="0">
              <a:latin typeface="Gotham" panose="02000504050000020004" pitchFamily="2" charset="0"/>
            </a:endParaRPr>
          </a:p>
          <a:p>
            <a:pPr algn="r"/>
            <a:endParaRPr lang="it-IT" sz="1200" dirty="0">
              <a:latin typeface="Gotham" panose="02000504050000020004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79" r="19655"/>
          <a:stretch/>
        </p:blipFill>
        <p:spPr>
          <a:xfrm>
            <a:off x="437802" y="844764"/>
            <a:ext cx="4863793" cy="530481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1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35" b="11265"/>
          <a:stretch/>
        </p:blipFill>
        <p:spPr>
          <a:xfrm>
            <a:off x="0" y="-45721"/>
            <a:ext cx="12192000" cy="690372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9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001" y="495402"/>
            <a:ext cx="4089963" cy="5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9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35" b="11265"/>
          <a:stretch/>
        </p:blipFill>
        <p:spPr>
          <a:xfrm>
            <a:off x="0" y="-45721"/>
            <a:ext cx="12192000" cy="690372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4230253" y="1697651"/>
            <a:ext cx="3731493" cy="34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2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126" y="2326426"/>
            <a:ext cx="5293801" cy="7557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001" y="495402"/>
            <a:ext cx="4089963" cy="5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126" y="2326426"/>
            <a:ext cx="5293801" cy="7557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999" y="4156364"/>
            <a:ext cx="6519491" cy="232339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001" y="495402"/>
            <a:ext cx="4089963" cy="5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6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31222" y="3058418"/>
            <a:ext cx="6099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Gotham" panose="02000504050000020004" pitchFamily="2" charset="0"/>
              </a:rPr>
              <a:t>Adele Magnelli - International Project </a:t>
            </a:r>
            <a:r>
              <a:rPr lang="it-IT" sz="1600" dirty="0" smtClean="0">
                <a:latin typeface="Gotham" panose="02000504050000020004" pitchFamily="2" charset="0"/>
              </a:rPr>
              <a:t>Manager,  </a:t>
            </a:r>
            <a:r>
              <a:rPr lang="it-IT" sz="1600" dirty="0">
                <a:latin typeface="Gotham" panose="02000504050000020004" pitchFamily="2" charset="0"/>
              </a:rPr>
              <a:t>ETT </a:t>
            </a:r>
            <a:r>
              <a:rPr lang="it-IT" sz="1600" dirty="0" smtClean="0">
                <a:latin typeface="Gotham" panose="02000504050000020004" pitchFamily="2" charset="0"/>
              </a:rPr>
              <a:t>S.p.A.</a:t>
            </a:r>
            <a:endParaRPr lang="it-IT" sz="1600" dirty="0">
              <a:latin typeface="Gotham" panose="02000504050000020004" pitchFamily="2" charset="0"/>
              <a:hlinkClick r:id="rId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18" t="19784" r="30758" b="22370"/>
          <a:stretch/>
        </p:blipFill>
        <p:spPr>
          <a:xfrm>
            <a:off x="6345672" y="5892799"/>
            <a:ext cx="1137434" cy="80023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590" y="3476106"/>
            <a:ext cx="570538" cy="19332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4431" y="5994396"/>
            <a:ext cx="1539803" cy="5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3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84545" y="6333941"/>
            <a:ext cx="9221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Gotham" panose="02000504050000020004" pitchFamily="2" charset="0"/>
              </a:rPr>
              <a:t>Fonte: Archivio dati statistici APT Basilicata </a:t>
            </a:r>
            <a:endParaRPr lang="it-IT" sz="1000" dirty="0">
              <a:latin typeface="Gotham" panose="02000504050000020004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05979" y="4107840"/>
            <a:ext cx="12775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Gotham" panose="02000504050000020004" pitchFamily="2" charset="0"/>
              </a:rPr>
              <a:t>Arrivi </a:t>
            </a:r>
          </a:p>
          <a:p>
            <a:r>
              <a:rPr lang="it-IT" sz="1400" dirty="0" smtClean="0">
                <a:latin typeface="Gotham" panose="02000504050000020004" pitchFamily="2" charset="0"/>
              </a:rPr>
              <a:t>153.005</a:t>
            </a:r>
          </a:p>
          <a:p>
            <a:endParaRPr lang="it-IT" sz="1400" dirty="0">
              <a:latin typeface="Gotham" panose="02000504050000020004" pitchFamily="2" charset="0"/>
            </a:endParaRPr>
          </a:p>
          <a:p>
            <a:r>
              <a:rPr lang="it-IT" sz="1400" dirty="0" smtClean="0">
                <a:latin typeface="Gotham" panose="02000504050000020004" pitchFamily="2" charset="0"/>
              </a:rPr>
              <a:t>Presenze </a:t>
            </a:r>
          </a:p>
          <a:p>
            <a:r>
              <a:rPr lang="it-IT" sz="1400" dirty="0" smtClean="0">
                <a:latin typeface="Gotham" panose="02000504050000020004" pitchFamily="2" charset="0"/>
              </a:rPr>
              <a:t>224.847</a:t>
            </a:r>
            <a:endParaRPr lang="it-IT" sz="1400" dirty="0">
              <a:latin typeface="Gotham" panose="02000504050000020004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463953" y="4117693"/>
            <a:ext cx="15875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Gotham" panose="02000504050000020004" pitchFamily="2" charset="0"/>
              </a:rPr>
              <a:t>Arrivi</a:t>
            </a:r>
          </a:p>
          <a:p>
            <a:r>
              <a:rPr lang="it-IT" sz="1400" dirty="0" smtClean="0">
                <a:latin typeface="Gotham" panose="02000504050000020004" pitchFamily="2" charset="0"/>
              </a:rPr>
              <a:t>250.093</a:t>
            </a:r>
          </a:p>
          <a:p>
            <a:endParaRPr lang="it-IT" sz="1400" dirty="0">
              <a:latin typeface="Gotham" panose="02000504050000020004" pitchFamily="2" charset="0"/>
            </a:endParaRPr>
          </a:p>
          <a:p>
            <a:r>
              <a:rPr lang="it-IT" sz="1400" dirty="0" smtClean="0">
                <a:latin typeface="Gotham" panose="02000504050000020004" pitchFamily="2" charset="0"/>
              </a:rPr>
              <a:t>Presenze</a:t>
            </a:r>
          </a:p>
          <a:p>
            <a:r>
              <a:rPr lang="it-IT" sz="1400" dirty="0" smtClean="0">
                <a:latin typeface="Gotham" panose="02000504050000020004" pitchFamily="2" charset="0"/>
              </a:rPr>
              <a:t>409.421 </a:t>
            </a:r>
            <a:endParaRPr lang="it-IT" sz="1400" dirty="0">
              <a:latin typeface="Gotham" panose="02000504050000020004" pitchFamily="2" charset="0"/>
            </a:endParaRPr>
          </a:p>
          <a:p>
            <a:endParaRPr lang="it-IT" dirty="0">
              <a:latin typeface="Gotham" panose="02000504050000020004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645782" y="4102159"/>
            <a:ext cx="1640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Gotham" panose="02000504050000020004" pitchFamily="2" charset="0"/>
              </a:rPr>
              <a:t>Arrivi</a:t>
            </a:r>
          </a:p>
          <a:p>
            <a:r>
              <a:rPr lang="it-IT" sz="1400" dirty="0" smtClean="0">
                <a:latin typeface="Gotham" panose="02000504050000020004" pitchFamily="2" charset="0"/>
              </a:rPr>
              <a:t>281.514</a:t>
            </a:r>
          </a:p>
          <a:p>
            <a:endParaRPr lang="it-IT" sz="1400" dirty="0">
              <a:latin typeface="Gotham" panose="02000504050000020004" pitchFamily="2" charset="0"/>
            </a:endParaRPr>
          </a:p>
          <a:p>
            <a:r>
              <a:rPr lang="it-IT" sz="1400" dirty="0" smtClean="0">
                <a:latin typeface="Gotham" panose="02000504050000020004" pitchFamily="2" charset="0"/>
              </a:rPr>
              <a:t>Presenze</a:t>
            </a:r>
          </a:p>
          <a:p>
            <a:r>
              <a:rPr lang="it-IT" sz="1400" dirty="0" smtClean="0">
                <a:latin typeface="Gotham" panose="02000504050000020004" pitchFamily="2" charset="0"/>
              </a:rPr>
              <a:t>447.721</a:t>
            </a:r>
            <a:endParaRPr lang="it-IT" sz="1600" dirty="0">
              <a:latin typeface="Gotham" panose="02000504050000020004" pitchFamily="2" charset="0"/>
            </a:endParaRPr>
          </a:p>
          <a:p>
            <a:endParaRPr lang="it-IT" sz="1600" dirty="0">
              <a:latin typeface="Gotham" panose="02000504050000020004" pitchFamily="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16" b="30272"/>
          <a:stretch/>
        </p:blipFill>
        <p:spPr>
          <a:xfrm>
            <a:off x="373339" y="1888067"/>
            <a:ext cx="2449287" cy="132677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23" b="27824"/>
          <a:stretch/>
        </p:blipFill>
        <p:spPr>
          <a:xfrm>
            <a:off x="6844842" y="1541929"/>
            <a:ext cx="2449287" cy="177501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47" b="6856"/>
          <a:stretch/>
        </p:blipFill>
        <p:spPr>
          <a:xfrm>
            <a:off x="9253192" y="1541929"/>
            <a:ext cx="2257432" cy="249597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308643" y="1125700"/>
            <a:ext cx="81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Gotham Black" pitchFamily="50" charset="0"/>
              </a:rPr>
              <a:t>2014</a:t>
            </a:r>
            <a:endParaRPr lang="it-IT" sz="1600" b="1" dirty="0">
              <a:latin typeface="Gotham Black" pitchFamily="50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370661" y="1089589"/>
            <a:ext cx="81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Gotham Black" pitchFamily="50" charset="0"/>
              </a:rPr>
              <a:t>2016</a:t>
            </a:r>
            <a:endParaRPr lang="it-IT" sz="1600" b="1" dirty="0">
              <a:latin typeface="Gotham Black" pitchFamily="50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600619" y="1076943"/>
            <a:ext cx="812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Gotham Black" pitchFamily="50" charset="0"/>
              </a:rPr>
              <a:t>2017</a:t>
            </a:r>
            <a:endParaRPr lang="it-IT" sz="1600" b="1" dirty="0">
              <a:latin typeface="Gotham Black" pitchFamily="50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880139" y="1076943"/>
            <a:ext cx="81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Gotham Black" pitchFamily="50" charset="0"/>
              </a:rPr>
              <a:t>2018</a:t>
            </a:r>
            <a:endParaRPr lang="it-IT" sz="1600" b="1" dirty="0">
              <a:latin typeface="Gotham Black" pitchFamily="50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880139" y="4102159"/>
            <a:ext cx="1990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Gotham" panose="02000504050000020004" pitchFamily="2" charset="0"/>
              </a:rPr>
              <a:t>Arrivi </a:t>
            </a:r>
          </a:p>
          <a:p>
            <a:r>
              <a:rPr lang="it-IT" sz="1400" dirty="0" smtClean="0">
                <a:latin typeface="Gotham" panose="02000504050000020004" pitchFamily="2" charset="0"/>
              </a:rPr>
              <a:t>344.813</a:t>
            </a:r>
          </a:p>
          <a:p>
            <a:endParaRPr lang="it-IT" sz="1400" dirty="0">
              <a:latin typeface="Gotham" panose="02000504050000020004" pitchFamily="2" charset="0"/>
            </a:endParaRPr>
          </a:p>
          <a:p>
            <a:r>
              <a:rPr lang="it-IT" sz="1400" dirty="0" smtClean="0">
                <a:latin typeface="Gotham" panose="02000504050000020004" pitchFamily="2" charset="0"/>
              </a:rPr>
              <a:t>Presenze</a:t>
            </a:r>
          </a:p>
          <a:p>
            <a:r>
              <a:rPr lang="it-IT" sz="1400" dirty="0" smtClean="0">
                <a:latin typeface="Gotham" panose="02000504050000020004" pitchFamily="2" charset="0"/>
              </a:rPr>
              <a:t>547.532</a:t>
            </a:r>
            <a:endParaRPr lang="it-IT" sz="1400" dirty="0">
              <a:latin typeface="Gotham" panose="02000504050000020004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084118" y="346429"/>
            <a:ext cx="360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Gotham Black" pitchFamily="50" charset="0"/>
              </a:rPr>
              <a:t>Domanda turistica su Matera </a:t>
            </a:r>
            <a:endParaRPr lang="it-IT" dirty="0">
              <a:latin typeface="Gotham Black" pitchFamily="50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3323010" y="4120810"/>
            <a:ext cx="15875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otham" panose="02000504050000020004" pitchFamily="2" charset="0"/>
              </a:rPr>
              <a:t>A</a:t>
            </a:r>
            <a:r>
              <a:rPr lang="it-IT" sz="1400" dirty="0" smtClean="0">
                <a:latin typeface="Gotham" panose="02000504050000020004" pitchFamily="2" charset="0"/>
              </a:rPr>
              <a:t>rrivi </a:t>
            </a:r>
          </a:p>
          <a:p>
            <a:r>
              <a:rPr lang="it-IT" sz="1400" dirty="0" smtClean="0">
                <a:latin typeface="Gotham" panose="02000504050000020004" pitchFamily="2" charset="0"/>
              </a:rPr>
              <a:t>214.924</a:t>
            </a:r>
          </a:p>
          <a:p>
            <a:endParaRPr lang="it-IT" sz="1400" dirty="0">
              <a:latin typeface="Gotham" panose="02000504050000020004" pitchFamily="2" charset="0"/>
            </a:endParaRPr>
          </a:p>
          <a:p>
            <a:r>
              <a:rPr lang="it-IT" sz="1400" dirty="0" smtClean="0">
                <a:latin typeface="Gotham" panose="02000504050000020004" pitchFamily="2" charset="0"/>
              </a:rPr>
              <a:t>Presenze</a:t>
            </a:r>
          </a:p>
          <a:p>
            <a:r>
              <a:rPr lang="it-IT" sz="1400" dirty="0" smtClean="0">
                <a:latin typeface="Gotham" panose="02000504050000020004" pitchFamily="2" charset="0"/>
              </a:rPr>
              <a:t>353.645</a:t>
            </a:r>
            <a:endParaRPr lang="it-IT" sz="1400" dirty="0">
              <a:latin typeface="Gotham" panose="02000504050000020004" pitchFamily="2" charset="0"/>
            </a:endParaRPr>
          </a:p>
          <a:p>
            <a:endParaRPr lang="it-IT" dirty="0">
              <a:latin typeface="Gotham" panose="02000504050000020004" pitchFamily="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7955" y="1870602"/>
            <a:ext cx="2450389" cy="177378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725" y="1631522"/>
            <a:ext cx="2450389" cy="1773789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3383156" y="1076943"/>
            <a:ext cx="81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Gotham Black" pitchFamily="50" charset="0"/>
              </a:rPr>
              <a:t>2015</a:t>
            </a:r>
            <a:endParaRPr lang="it-IT" sz="1600" b="1" dirty="0"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5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664152" y="-1026722"/>
            <a:ext cx="4863697" cy="89114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188262" y="6391564"/>
            <a:ext cx="5264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Pianta del Vicinato a Pozzo utilizzata per manifesto Convegno INU (Venezia, 1952)</a:t>
            </a:r>
          </a:p>
        </p:txBody>
      </p:sp>
    </p:spTree>
    <p:extLst>
      <p:ext uri="{BB962C8B-B14F-4D97-AF65-F5344CB8AC3E}">
        <p14:creationId xmlns:p14="http://schemas.microsoft.com/office/powerpoint/2010/main" xmlns="" val="12139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45689" y="800981"/>
            <a:ext cx="43478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Gotham" panose="02000504050000020004" pitchFamily="2" charset="0"/>
              </a:rPr>
              <a:t>Il percorso espositivo del Vicinato a Pozzo mira a sviluppare una nuova visione di Matera.</a:t>
            </a:r>
          </a:p>
          <a:p>
            <a:endParaRPr lang="it-IT" sz="16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otham" panose="02000504050000020004" pitchFamily="2" charset="0"/>
              </a:rPr>
              <a:t>Narrazione vicende storiche della metà degli anni ‘50 del Novecento: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>
              <a:latin typeface="Gotham" panose="0200050405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otham" panose="02000504050000020004" pitchFamily="2" charset="0"/>
              </a:rPr>
              <a:t>visione </a:t>
            </a:r>
            <a:r>
              <a:rPr lang="it-IT" sz="1600" dirty="0">
                <a:latin typeface="Gotham" panose="02000504050000020004" pitchFamily="2" charset="0"/>
              </a:rPr>
              <a:t>della la vita quotidiana al </a:t>
            </a:r>
            <a:r>
              <a:rPr lang="it-IT" sz="1600" dirty="0" smtClean="0">
                <a:latin typeface="Gotham" panose="02000504050000020004" pitchFamily="2" charset="0"/>
              </a:rPr>
              <a:t>tempo del Vicinato</a:t>
            </a:r>
            <a:r>
              <a:rPr lang="it-IT" sz="1600" dirty="0">
                <a:latin typeface="Gotham" panose="02000504050000020004" pitchFamily="2" charset="0"/>
              </a:rPr>
              <a:t>, tipica conformazione urbana </a:t>
            </a:r>
            <a:r>
              <a:rPr lang="it-IT" sz="1600" dirty="0" smtClean="0">
                <a:latin typeface="Gotham" panose="02000504050000020004" pitchFamily="2" charset="0"/>
              </a:rPr>
              <a:t>materana.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600" dirty="0" smtClean="0">
              <a:latin typeface="Gotham" panose="0200050405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Gotham" panose="02000504050000020004" pitchFamily="2" charset="0"/>
              </a:rPr>
              <a:t>a</a:t>
            </a:r>
            <a:r>
              <a:rPr lang="it-IT" sz="1600" dirty="0" smtClean="0">
                <a:latin typeface="Gotham" panose="02000504050000020004" pitchFamily="2" charset="0"/>
              </a:rPr>
              <a:t>nalisi dei profondi </a:t>
            </a:r>
            <a:r>
              <a:rPr lang="it-IT" sz="1600" dirty="0">
                <a:latin typeface="Gotham" panose="02000504050000020004" pitchFamily="2" charset="0"/>
              </a:rPr>
              <a:t>mutamenti </a:t>
            </a:r>
            <a:r>
              <a:rPr lang="it-IT" sz="1600" dirty="0" smtClean="0">
                <a:latin typeface="Gotham" panose="02000504050000020004" pitchFamily="2" charset="0"/>
              </a:rPr>
              <a:t>sociali che </a:t>
            </a:r>
            <a:r>
              <a:rPr lang="it-IT" sz="1600" dirty="0">
                <a:latin typeface="Gotham" panose="02000504050000020004" pitchFamily="2" charset="0"/>
              </a:rPr>
              <a:t>avvennero a partire dalla seconda metà del secolo </a:t>
            </a:r>
            <a:r>
              <a:rPr lang="it-IT" sz="1600" dirty="0" smtClean="0">
                <a:latin typeface="Gotham" panose="02000504050000020004" pitchFamily="2" charset="0"/>
              </a:rPr>
              <a:t>scorso.</a:t>
            </a:r>
            <a:endParaRPr lang="it-IT" sz="16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Gotham" panose="02000504050000020004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15361" y="5444988"/>
            <a:ext cx="2582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Gotham" panose="02000504050000020004" pitchFamily="2" charset="0"/>
              </a:rPr>
              <a:t>Fotogramma tratto dal film</a:t>
            </a:r>
          </a:p>
          <a:p>
            <a:r>
              <a:rPr lang="it-IT" sz="1200" i="1" dirty="0" smtClean="0">
                <a:latin typeface="Gotham" panose="02000504050000020004" pitchFamily="2" charset="0"/>
              </a:rPr>
              <a:t>Matera</a:t>
            </a:r>
            <a:r>
              <a:rPr lang="it-IT" sz="1200" i="1" dirty="0">
                <a:latin typeface="Gotham" panose="02000504050000020004" pitchFamily="2" charset="0"/>
              </a:rPr>
              <a:t>, </a:t>
            </a:r>
            <a:r>
              <a:rPr lang="it-IT" sz="1200" dirty="0">
                <a:latin typeface="Gotham" panose="02000504050000020004" pitchFamily="2" charset="0"/>
              </a:rPr>
              <a:t>Romolo Marcellini, 1951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361" y="797654"/>
            <a:ext cx="6244053" cy="45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578066" y="428322"/>
            <a:ext cx="503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Gotham Black" pitchFamily="50" charset="0"/>
              </a:rPr>
              <a:t>Nuova narrazione della Civiltà Contadina </a:t>
            </a:r>
            <a:endParaRPr lang="it-IT" dirty="0">
              <a:latin typeface="Gotham Black" pitchFamily="50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32593" y="1091865"/>
            <a:ext cx="672681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 smtClean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otham" panose="02000504050000020004" pitchFamily="2" charset="0"/>
              </a:rPr>
              <a:t>Distaccamento dalla classica esposizione </a:t>
            </a:r>
            <a:r>
              <a:rPr lang="it-IT" sz="1600" dirty="0">
                <a:latin typeface="Gotham" panose="02000504050000020004" pitchFamily="2" charset="0"/>
              </a:rPr>
              <a:t>degli oggetti e gli attrezzi </a:t>
            </a:r>
            <a:r>
              <a:rPr lang="it-IT" sz="1600" dirty="0" smtClean="0">
                <a:latin typeface="Gotham" panose="02000504050000020004" pitchFamily="2" charset="0"/>
              </a:rPr>
              <a:t>agricoli.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otham" panose="02000504050000020004" pitchFamily="2" charset="0"/>
              </a:rPr>
              <a:t>Allontanamento dalla retorica dolente.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latin typeface="Gotham" panose="02000504050000020004" pitchFamily="2" charset="0"/>
              </a:rPr>
              <a:t>Matera-Laboratorio</a:t>
            </a:r>
            <a:r>
              <a:rPr lang="it-IT" sz="1600" dirty="0" smtClean="0">
                <a:latin typeface="Gotham" panose="02000504050000020004" pitchFamily="2" charset="0"/>
              </a:rPr>
              <a:t>, </a:t>
            </a:r>
            <a:r>
              <a:rPr lang="it-IT" sz="1600" dirty="0">
                <a:latin typeface="Gotham" panose="02000504050000020004" pitchFamily="2" charset="0"/>
              </a:rPr>
              <a:t>vicenda storica di valenza </a:t>
            </a:r>
            <a:r>
              <a:rPr lang="it-IT" sz="1600" dirty="0" smtClean="0">
                <a:latin typeface="Gotham" panose="02000504050000020004" pitchFamily="2" charset="0"/>
              </a:rPr>
              <a:t>socio-antropologica.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Gotham" panose="02000504050000020004" pitchFamily="2" charset="0"/>
              </a:rPr>
              <a:t>Doppio livello </a:t>
            </a:r>
            <a:r>
              <a:rPr lang="it-IT" sz="1600" dirty="0" smtClean="0">
                <a:latin typeface="Gotham" panose="02000504050000020004" pitchFamily="2" charset="0"/>
              </a:rPr>
              <a:t>narrativo. </a:t>
            </a:r>
            <a:endParaRPr lang="it-IT" sz="1600" dirty="0">
              <a:latin typeface="Gotham" panose="0200050405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Gotham" panose="02000504050000020004" pitchFamily="2" charset="0"/>
              </a:rPr>
              <a:t>Incontro con </a:t>
            </a:r>
            <a:r>
              <a:rPr lang="it-IT" sz="1600" dirty="0" smtClean="0">
                <a:latin typeface="Gotham" panose="02000504050000020004" pitchFamily="2" charset="0"/>
              </a:rPr>
              <a:t>i personaggi protagonisti delle vicende. </a:t>
            </a:r>
            <a:endParaRPr lang="it-IT" sz="1600" dirty="0">
              <a:latin typeface="Gotham" panose="0200050405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Gotham" panose="02000504050000020004" pitchFamily="2" charset="0"/>
              </a:rPr>
              <a:t>Utilizzo di contenuti cinematografici </a:t>
            </a:r>
            <a:r>
              <a:rPr lang="it-IT" sz="1600" dirty="0" smtClean="0">
                <a:latin typeface="Gotham" panose="02000504050000020004" pitchFamily="2" charset="0"/>
              </a:rPr>
              <a:t>e audiovisivi inediti.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Gotham" panose="02000504050000020004" pitchFamily="2" charset="0"/>
              </a:rPr>
              <a:t>Esperienza in crescendo, ottenuta tramite </a:t>
            </a:r>
            <a:r>
              <a:rPr lang="it-IT" sz="1600" dirty="0" smtClean="0">
                <a:latin typeface="Gotham" panose="02000504050000020004" pitchFamily="2" charset="0"/>
              </a:rPr>
              <a:t>veicolazione </a:t>
            </a:r>
            <a:r>
              <a:rPr lang="it-IT" sz="1600" dirty="0">
                <a:latin typeface="Gotham" panose="02000504050000020004" pitchFamily="2" charset="0"/>
              </a:rPr>
              <a:t>di contenuti didattici e divulgativi, verso un climax </a:t>
            </a:r>
            <a:r>
              <a:rPr lang="it-IT" sz="1600" dirty="0" smtClean="0">
                <a:latin typeface="Gotham" panose="02000504050000020004" pitchFamily="2" charset="0"/>
              </a:rPr>
              <a:t>emozionale.</a:t>
            </a:r>
            <a:endParaRPr lang="it-IT" sz="1600" dirty="0">
              <a:latin typeface="Gotham" panose="02000504050000020004" pitchFamily="2" charset="0"/>
            </a:endParaRPr>
          </a:p>
          <a:p>
            <a:endParaRPr lang="it-IT" dirty="0">
              <a:latin typeface="Gotham" panose="02000504050000020004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r="32620" b="66808"/>
          <a:stretch/>
        </p:blipFill>
        <p:spPr>
          <a:xfrm>
            <a:off x="11452989" y="264535"/>
            <a:ext cx="574503" cy="5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1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941</Words>
  <Application>Microsoft Office PowerPoint</Application>
  <PresentationFormat>Personalizzato</PresentationFormat>
  <Paragraphs>188</Paragraphs>
  <Slides>20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ETT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 Pizziol</dc:creator>
  <cp:lastModifiedBy>Michele</cp:lastModifiedBy>
  <cp:revision>72</cp:revision>
  <dcterms:created xsi:type="dcterms:W3CDTF">2019-09-02T14:10:05Z</dcterms:created>
  <dcterms:modified xsi:type="dcterms:W3CDTF">2019-09-07T12:55:48Z</dcterms:modified>
</cp:coreProperties>
</file>